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256" r:id="rId2"/>
    <p:sldId id="264" r:id="rId3"/>
    <p:sldId id="257" r:id="rId4"/>
    <p:sldId id="259" r:id="rId5"/>
    <p:sldId id="260" r:id="rId6"/>
    <p:sldId id="295" r:id="rId7"/>
    <p:sldId id="262" r:id="rId8"/>
    <p:sldId id="269" r:id="rId9"/>
    <p:sldId id="270" r:id="rId10"/>
    <p:sldId id="271" r:id="rId11"/>
    <p:sldId id="272" r:id="rId12"/>
    <p:sldId id="292" r:id="rId13"/>
    <p:sldId id="274" r:id="rId14"/>
    <p:sldId id="277" r:id="rId15"/>
    <p:sldId id="279" r:id="rId16"/>
    <p:sldId id="273" r:id="rId17"/>
    <p:sldId id="296" r:id="rId18"/>
    <p:sldId id="297" r:id="rId19"/>
    <p:sldId id="298" r:id="rId20"/>
    <p:sldId id="266" r:id="rId21"/>
    <p:sldId id="291" r:id="rId22"/>
    <p:sldId id="299" r:id="rId23"/>
    <p:sldId id="294" r:id="rId24"/>
    <p:sldId id="280" r:id="rId25"/>
    <p:sldId id="282" r:id="rId26"/>
    <p:sldId id="300" r:id="rId27"/>
    <p:sldId id="301" r:id="rId28"/>
    <p:sldId id="288"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36" autoAdjust="0"/>
    <p:restoredTop sz="72678" autoAdjust="0"/>
  </p:normalViewPr>
  <p:slideViewPr>
    <p:cSldViewPr snapToGrid="0" snapToObjects="1">
      <p:cViewPr varScale="1">
        <p:scale>
          <a:sx n="66" d="100"/>
          <a:sy n="66" d="100"/>
        </p:scale>
        <p:origin x="800" y="184"/>
      </p:cViewPr>
      <p:guideLst>
        <p:guide orient="horz" pos="2160"/>
        <p:guide pos="3840"/>
      </p:guideLst>
    </p:cSldViewPr>
  </p:slideViewPr>
  <p:outlineViewPr>
    <p:cViewPr>
      <p:scale>
        <a:sx n="33" d="100"/>
        <a:sy n="33" d="100"/>
      </p:scale>
      <p:origin x="0" y="-9808"/>
    </p:cViewPr>
    <p:sldLst>
      <p:sld r:id="rId1" collapse="1"/>
    </p:sldLst>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1"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2AC1347-774C-9F4C-AB56-A83CFC498A7F}" type="datetimeFigureOut">
              <a:rPr lang="en-US" smtClean="0"/>
              <a:pPr/>
              <a:t>1/30/20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05928EF-133F-F04F-9E3B-2D0ED513F036}" type="slidenum">
              <a:rPr lang="en-US" smtClean="0"/>
              <a:pPr/>
              <a:t>‹#›</a:t>
            </a:fld>
            <a:endParaRPr lang="en-US" dirty="0"/>
          </a:p>
        </p:txBody>
      </p:sp>
    </p:spTree>
    <p:extLst>
      <p:ext uri="{BB962C8B-B14F-4D97-AF65-F5344CB8AC3E}">
        <p14:creationId xmlns:p14="http://schemas.microsoft.com/office/powerpoint/2010/main" val="11554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mspace.lib.umanitoba.ca/handle/1993/32680" TargetMode="External"/><Relationship Id="rId4" Type="http://schemas.openxmlformats.org/officeDocument/2006/relationships/hyperlink" Target="http://mspace.lib.umanitoba.ca" TargetMode="External"/><Relationship Id="rId5" Type="http://schemas.openxmlformats.org/officeDocument/2006/relationships/hyperlink" Target="https://drive.google.com/file/d/0B9VgOe-ZzJkoRC1Hc3ozZ0IwWGc/view?usp=sharing" TargetMode="External"/><Relationship Id="rId6" Type="http://schemas.openxmlformats.org/officeDocument/2006/relationships/hyperlink" Target="http://drive.google.com" TargetMode="External"/><Relationship Id="rId7" Type="http://schemas.openxmlformats.org/officeDocument/2006/relationships/hyperlink" Target="http://cfla-fcab.ca/wp-content/uploads/2017/04/Truth-and-Reconciliation-Committee-Report-and-Recommendations.pdf" TargetMode="External"/><Relationship Id="rId8" Type="http://schemas.openxmlformats.org/officeDocument/2006/relationships/hyperlink" Target="http://cfla-fcab.ca"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search.info.yorku.ca/2019/05/toronto-has-twice-as-many-urban-indigenous-people-than-previously-believed/" TargetMode="External"/><Relationship Id="rId4" Type="http://schemas.openxmlformats.org/officeDocument/2006/relationships/hyperlink" Target="https://www12.statcan.gc.ca/census-recensement/2016/ref/guides/009/98-500-x2016009-eng.cfm"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cfla-fcab.ca/en/indigenous/trc_report/"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tes.google.com" TargetMode="External"/><Relationship Id="rId4" Type="http://schemas.openxmlformats.org/officeDocument/2006/relationships/hyperlink" Target="http://ualberta.ca" TargetMode="External"/><Relationship Id="rId5" Type="http://schemas.openxmlformats.org/officeDocument/2006/relationships/hyperlink" Target="http://jps.library.utoronto.ca" TargetMode="External"/><Relationship Id="rId6" Type="http://schemas.openxmlformats.org/officeDocument/2006/relationships/hyperlink" Target="http://www.bac-lac.gc.ca" TargetMode="External"/><Relationship Id="rId7" Type="http://schemas.openxmlformats.org/officeDocument/2006/relationships/hyperlink" Target="https://docs.google.com/document/d/16YDK2MDgtzgbP2iezsWR9iUr2gOoqsoUKt3-aZ7hENY/edit#heading=h.bt31aahxei6y" TargetMode="External"/><Relationship Id="rId8" Type="http://schemas.openxmlformats.org/officeDocument/2006/relationships/hyperlink" Target="https://ocs.lib.sfu.ca/index.php/dcid/dcid2019/schedConf/presentations"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1</a:t>
            </a:fld>
            <a:endParaRPr lang="en-US" dirty="0"/>
          </a:p>
        </p:txBody>
      </p:sp>
    </p:spTree>
    <p:extLst>
      <p:ext uri="{BB962C8B-B14F-4D97-AF65-F5344CB8AC3E}">
        <p14:creationId xmlns:p14="http://schemas.microsoft.com/office/powerpoint/2010/main" val="3095579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94" lvl="1" indent="-174708">
              <a:buFont typeface="Arial" charset="0"/>
              <a:buChar char="•"/>
            </a:pPr>
            <a:endParaRPr lang="en-US" dirty="0" smtClean="0"/>
          </a:p>
          <a:p>
            <a:pPr marL="640594" lvl="1" indent="-174708">
              <a:buFont typeface="Arial" charset="0"/>
              <a:buChar char="•"/>
            </a:pPr>
            <a:r>
              <a:rPr lang="en-US" dirty="0" smtClean="0"/>
              <a:t>At the Ryerson symposium, which I attended, Indians of North America was our main focus</a:t>
            </a:r>
          </a:p>
          <a:p>
            <a:pPr marL="640594" lvl="1" indent="-174708">
              <a:buFont typeface="Arial" charset="0"/>
              <a:buChar char="•"/>
            </a:pPr>
            <a:endParaRPr lang="en-CA" dirty="0"/>
          </a:p>
          <a:p>
            <a:pPr marL="640594" lvl="1" indent="-174708">
              <a:buFont typeface="Arial" charset="0"/>
              <a:buChar char="•"/>
            </a:pPr>
            <a:r>
              <a:rPr lang="en-CA" dirty="0"/>
              <a:t>If we go </a:t>
            </a:r>
            <a:r>
              <a:rPr lang="en-CA" dirty="0" smtClean="0"/>
              <a:t>ahead and make changes</a:t>
            </a:r>
            <a:r>
              <a:rPr lang="en-CA" baseline="0" dirty="0" smtClean="0"/>
              <a:t> on our own without waiting for the national libraries</a:t>
            </a:r>
            <a:r>
              <a:rPr lang="en-CA" dirty="0" smtClean="0"/>
              <a:t>, </a:t>
            </a:r>
            <a:r>
              <a:rPr lang="en-CA" dirty="0"/>
              <a:t>can we share the work? Share </a:t>
            </a:r>
            <a:r>
              <a:rPr lang="en-CA" dirty="0" smtClean="0"/>
              <a:t>authority records </a:t>
            </a:r>
            <a:r>
              <a:rPr lang="en-CA" dirty="0"/>
              <a:t>so that libraries are </a:t>
            </a:r>
            <a:r>
              <a:rPr lang="en-CA" dirty="0" smtClean="0"/>
              <a:t>not duplicating </a:t>
            </a:r>
            <a:r>
              <a:rPr lang="en-CA" dirty="0"/>
              <a:t>effort?</a:t>
            </a:r>
          </a:p>
          <a:p>
            <a:pPr marL="640594" lvl="1" indent="-174708">
              <a:buFont typeface="Arial" charset="0"/>
              <a:buChar char="•"/>
            </a:pPr>
            <a:endParaRPr lang="en-US" sz="1100" dirty="0"/>
          </a:p>
          <a:p>
            <a:pPr marL="640594" lvl="1" indent="-174708">
              <a:buFont typeface="Arial" charset="0"/>
              <a:buChar char="•"/>
            </a:pPr>
            <a:r>
              <a:rPr lang="en-CA" dirty="0"/>
              <a:t>How do we share records? What platform? What format (MARC, wiki)? Who maintains the database?</a:t>
            </a:r>
          </a:p>
          <a:p>
            <a:pPr marL="640594" lvl="1" indent="-174708">
              <a:buFont typeface="Arial" charset="0"/>
              <a:buChar char="•"/>
            </a:pPr>
            <a:endParaRPr lang="en-US" sz="1100" dirty="0"/>
          </a:p>
          <a:p>
            <a:pPr marL="640594" lvl="1" indent="-174708">
              <a:buFont typeface="Arial" charset="0"/>
              <a:buChar char="•"/>
            </a:pPr>
            <a:r>
              <a:rPr lang="en-CA" dirty="0" smtClean="0"/>
              <a:t>Indigenous</a:t>
            </a:r>
            <a:r>
              <a:rPr lang="en-CA" baseline="0" dirty="0" smtClean="0"/>
              <a:t> speakers at the symposium also reminded us</a:t>
            </a:r>
            <a:r>
              <a:rPr lang="en-CA" dirty="0" smtClean="0"/>
              <a:t>: </a:t>
            </a:r>
            <a:r>
              <a:rPr lang="en-CA" dirty="0"/>
              <a:t>“nothing about us without us” – need for consultation with Indigenous librarians and community – </a:t>
            </a:r>
            <a:r>
              <a:rPr lang="en-CA" dirty="0" smtClean="0"/>
              <a:t>non-Indigenous</a:t>
            </a:r>
            <a:r>
              <a:rPr lang="en-CA" baseline="0" dirty="0" smtClean="0"/>
              <a:t> people can’t unilaterally decide on terminology</a:t>
            </a:r>
            <a:endParaRPr lang="en-CA" dirty="0" smtClean="0"/>
          </a:p>
          <a:p>
            <a:pPr marL="640594" lvl="1" indent="-174708">
              <a:buFont typeface="Arial" charset="0"/>
              <a:buChar char="•"/>
            </a:pPr>
            <a:endParaRPr lang="en-US" sz="1100" dirty="0"/>
          </a:p>
          <a:p>
            <a:pPr marL="640594" lvl="1" indent="-174708">
              <a:buFont typeface="Arial" charset="0"/>
              <a:buChar char="•"/>
            </a:pPr>
            <a:r>
              <a:rPr lang="en-CA" dirty="0" smtClean="0"/>
              <a:t>We had a couple of follow-up</a:t>
            </a:r>
            <a:r>
              <a:rPr lang="en-CA" baseline="0" dirty="0" smtClean="0"/>
              <a:t> meetings, but although there was a will to do the work, it felt as if many of us were stuck </a:t>
            </a:r>
          </a:p>
          <a:p>
            <a:pPr marL="1097794" lvl="2" indent="-174708">
              <a:buFont typeface="Arial" charset="0"/>
              <a:buChar char="•"/>
            </a:pPr>
            <a:r>
              <a:rPr lang="en-CA" baseline="0" dirty="0" smtClean="0"/>
              <a:t>bureaucracy at our institutions </a:t>
            </a:r>
            <a:endParaRPr lang="en-CA" baseline="0" dirty="0"/>
          </a:p>
          <a:p>
            <a:pPr marL="1097794" marR="0" lvl="2" indent="-174708" algn="l" defTabSz="914400" rtl="0" eaLnBrk="1" fontAlgn="auto" latinLnBrk="0" hangingPunct="1">
              <a:lnSpc>
                <a:spcPct val="100000"/>
              </a:lnSpc>
              <a:spcBef>
                <a:spcPts val="0"/>
              </a:spcBef>
              <a:spcAft>
                <a:spcPts val="0"/>
              </a:spcAft>
              <a:buClrTx/>
              <a:buSzTx/>
              <a:buFont typeface="Arial" charset="0"/>
              <a:buChar char="•"/>
              <a:tabLst/>
              <a:defRPr/>
            </a:pPr>
            <a:r>
              <a:rPr lang="en-CA" baseline="0" dirty="0" smtClean="0"/>
              <a:t>Also </a:t>
            </a:r>
            <a:r>
              <a:rPr lang="en-US" baseline="0" dirty="0" smtClean="0"/>
              <a:t>we no longer have a Canadian Library Association, and we have no national organization for metadata librarians and cataloguers - no official forum to discuss this as a group</a:t>
            </a:r>
          </a:p>
          <a:p>
            <a:pPr marL="1097794" lvl="2" indent="-174708">
              <a:buFont typeface="Arial" charset="0"/>
              <a:buChar char="•"/>
            </a:pPr>
            <a:r>
              <a:rPr lang="en-US" baseline="0" dirty="0" smtClean="0"/>
              <a:t>(OCATS today at 2 pm) </a:t>
            </a:r>
            <a:r>
              <a:rPr lang="mr-IN" baseline="0" dirty="0" smtClean="0"/>
              <a:t>–</a:t>
            </a:r>
            <a:r>
              <a:rPr lang="en-CA" baseline="0" dirty="0" smtClean="0"/>
              <a:t> </a:t>
            </a:r>
            <a:r>
              <a:rPr lang="en-US" baseline="0" dirty="0" smtClean="0"/>
              <a:t>Ontario cataloguers looking to establish a formal group</a:t>
            </a:r>
            <a:endParaRPr lang="en-US" sz="1100"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10</a:t>
            </a:fld>
            <a:endParaRPr lang="en-US" dirty="0"/>
          </a:p>
        </p:txBody>
      </p:sp>
    </p:spTree>
    <p:extLst>
      <p:ext uri="{BB962C8B-B14F-4D97-AF65-F5344CB8AC3E}">
        <p14:creationId xmlns:p14="http://schemas.microsoft.com/office/powerpoint/2010/main" val="177181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endParaRPr lang="en-US" dirty="0"/>
          </a:p>
          <a:p>
            <a:endParaRPr lang="en-US"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11</a:t>
            </a:fld>
            <a:endParaRPr lang="en-US" dirty="0"/>
          </a:p>
        </p:txBody>
      </p:sp>
    </p:spTree>
    <p:extLst>
      <p:ext uri="{BB962C8B-B14F-4D97-AF65-F5344CB8AC3E}">
        <p14:creationId xmlns:p14="http://schemas.microsoft.com/office/powerpoint/2010/main" val="6933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a:t>
            </a:r>
            <a:r>
              <a:rPr lang="en-US" baseline="0" dirty="0" smtClean="0"/>
              <a:t> s</a:t>
            </a:r>
            <a:r>
              <a:rPr lang="en-US" dirty="0" smtClean="0"/>
              <a:t>tarted</a:t>
            </a:r>
            <a:r>
              <a:rPr lang="en-US" baseline="0" dirty="0" smtClean="0"/>
              <a:t> in 2017 with the Native Peoples spine label</a:t>
            </a:r>
            <a:endParaRPr lang="en-US" dirty="0" smtClean="0"/>
          </a:p>
          <a:p>
            <a:pPr marL="171450" indent="-171450">
              <a:buFont typeface="Arial" panose="020B0604020202020204" pitchFamily="34" charset="0"/>
              <a:buChar char="•"/>
            </a:pPr>
            <a:r>
              <a:rPr lang="en-US" dirty="0" smtClean="0"/>
              <a:t>When</a:t>
            </a:r>
            <a:r>
              <a:rPr lang="en-US" baseline="0" dirty="0" smtClean="0"/>
              <a:t> ordering, our Collection Development Department identifies books to which the NP spine label should be applied</a:t>
            </a:r>
          </a:p>
          <a:p>
            <a:pPr marL="171450" indent="-171450">
              <a:buFont typeface="Arial" panose="020B0604020202020204" pitchFamily="34" charset="0"/>
              <a:buChar char="•"/>
            </a:pPr>
            <a:r>
              <a:rPr lang="en-US" baseline="0" dirty="0" smtClean="0"/>
              <a:t>Cataloguers add a local tag, 910, to the records for these books</a:t>
            </a:r>
          </a:p>
          <a:p>
            <a:pPr marL="171450" indent="-171450">
              <a:buFont typeface="Arial" panose="020B0604020202020204" pitchFamily="34" charset="0"/>
              <a:buChar char="•"/>
            </a:pPr>
            <a:r>
              <a:rPr lang="en-US" baseline="0" dirty="0" smtClean="0"/>
              <a:t>The 910 tag alerts the Processing staff to apply the label</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Next, we decided to add a local subject heading and a local note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Decolonizing access to our collections has been a priority for our cataloguing department – we have been mandated by TPL’s upper management to do this work</a:t>
            </a:r>
            <a:endParaRPr lang="en-CA"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12</a:t>
            </a:fld>
            <a:endParaRPr lang="en-US" dirty="0"/>
          </a:p>
        </p:txBody>
      </p:sp>
    </p:spTree>
    <p:extLst>
      <p:ext uri="{BB962C8B-B14F-4D97-AF65-F5344CB8AC3E}">
        <p14:creationId xmlns:p14="http://schemas.microsoft.com/office/powerpoint/2010/main" val="1573487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1" baseline="0" dirty="0" smtClean="0"/>
              <a:t>At a meeting I attended at Ryerson, Christine Bone (University of Manitoba) talked about replacing subject headings outright versus adding subject headings</a:t>
            </a:r>
          </a:p>
          <a:p>
            <a:r>
              <a:rPr lang="en-US" b="1" baseline="0" dirty="0" smtClean="0"/>
              <a:t>	Replace – get rid of the offensive heading</a:t>
            </a:r>
          </a:p>
          <a:p>
            <a:r>
              <a:rPr lang="en-US" b="1" baseline="0" dirty="0" smtClean="0"/>
              <a:t>	Only one term per concept, which is what controlled vocabularies such as LCSH are meant to accomplish</a:t>
            </a:r>
          </a:p>
          <a:p>
            <a:endParaRPr lang="en-US" b="1" baseline="0" dirty="0" smtClean="0"/>
          </a:p>
          <a:p>
            <a:r>
              <a:rPr lang="en-US" b="1" baseline="0" dirty="0" smtClean="0"/>
              <a:t>	Add – by keeping the original heading, your records are more valuable to consortia like OCLC</a:t>
            </a:r>
          </a:p>
          <a:p>
            <a:r>
              <a:rPr lang="en-US" b="1" baseline="0" dirty="0" smtClean="0"/>
              <a:t>	Adding SH is less complex than replacing (dealing with subdivisions, etc.)</a:t>
            </a:r>
          </a:p>
          <a:p>
            <a:endParaRPr lang="en-US" b="1" baseline="0" dirty="0" smtClean="0"/>
          </a:p>
          <a:p>
            <a:r>
              <a:rPr lang="en-US" b="1" baseline="0" dirty="0" smtClean="0"/>
              <a:t>Our system decided to ADD</a:t>
            </a:r>
          </a:p>
          <a:p>
            <a:pPr marL="174708" indent="-174708">
              <a:buFont typeface="Arial" charset="0"/>
              <a:buChar char="•"/>
            </a:pPr>
            <a:r>
              <a:rPr lang="en-US" b="1" dirty="0" smtClean="0"/>
              <a:t>We decided to start</a:t>
            </a:r>
            <a:r>
              <a:rPr lang="en-US" b="1" baseline="0" dirty="0" smtClean="0"/>
              <a:t> with “Indians of North America” and to add this single subject heading – First Nations </a:t>
            </a:r>
            <a:r>
              <a:rPr lang="mr-IN" b="1" baseline="0" dirty="0" smtClean="0"/>
              <a:t>–</a:t>
            </a:r>
            <a:r>
              <a:rPr lang="en-US" b="1" baseline="0" dirty="0" smtClean="0"/>
              <a:t> to records that contained it</a:t>
            </a:r>
          </a:p>
          <a:p>
            <a:pPr marL="174708" indent="-174708">
              <a:buFont typeface="Arial" charset="0"/>
              <a:buChar char="•"/>
            </a:pPr>
            <a:r>
              <a:rPr lang="en-US" b="1" baseline="0" dirty="0" smtClean="0"/>
              <a:t>650 _7 |aFirst Nations.|2fnhl</a:t>
            </a:r>
          </a:p>
          <a:p>
            <a:pPr marL="174708" indent="-174708">
              <a:buFont typeface="Arial" charset="0"/>
              <a:buChar char="•"/>
            </a:pPr>
            <a:r>
              <a:rPr lang="en-US" b="1" baseline="0" dirty="0" smtClean="0"/>
              <a:t>First Nations is a heading in FNHL (First Nations House of Learning) -- a thesaurus recognized by Library of Congress. It is being developed and used at </a:t>
            </a:r>
            <a:r>
              <a:rPr lang="en-US" b="1" dirty="0" smtClean="0"/>
              <a:t>X̱wi7x̱wa</a:t>
            </a:r>
            <a:r>
              <a:rPr lang="en-US" b="1" u="none" baseline="0" dirty="0" smtClean="0"/>
              <a:t> Library at UBC </a:t>
            </a:r>
          </a:p>
          <a:p>
            <a:endParaRPr lang="en-US" b="1" baseline="0" dirty="0" smtClean="0"/>
          </a:p>
          <a:p>
            <a:r>
              <a:rPr lang="en-US" b="1" baseline="0" dirty="0" smtClean="0"/>
              <a:t>Why are we keeping “Indians of North America”?</a:t>
            </a:r>
          </a:p>
          <a:p>
            <a:pPr marL="174708" indent="-174708" defTabSz="931774">
              <a:buFont typeface="Arial" charset="0"/>
              <a:buChar char="•"/>
              <a:defRPr/>
            </a:pPr>
            <a:r>
              <a:rPr lang="en-US" b="1" dirty="0"/>
              <a:t>OCLC members </a:t>
            </a:r>
            <a:r>
              <a:rPr lang="mr-IN" b="1" dirty="0"/>
              <a:t>–</a:t>
            </a:r>
            <a:r>
              <a:rPr lang="en-US" b="1" dirty="0"/>
              <a:t> share </a:t>
            </a:r>
            <a:r>
              <a:rPr lang="en-US" b="1" dirty="0" smtClean="0"/>
              <a:t>records </a:t>
            </a:r>
            <a:r>
              <a:rPr lang="mr-IN" b="1" dirty="0" smtClean="0"/>
              <a:t>–</a:t>
            </a:r>
            <a:r>
              <a:rPr lang="en-US" b="1" dirty="0" smtClean="0"/>
              <a:t> standard headings</a:t>
            </a:r>
            <a:endParaRPr lang="en-US" b="1" dirty="0"/>
          </a:p>
          <a:p>
            <a:pPr marL="174708" indent="-174708" defTabSz="931774">
              <a:buFont typeface="Arial" charset="0"/>
              <a:buChar char="•"/>
              <a:defRPr/>
            </a:pPr>
            <a:r>
              <a:rPr lang="en-US" b="1" dirty="0"/>
              <a:t>Simpler to replace “IONA” with a new heading (if LC or LAC come up with one, or if the Canadian library community agrees on one) and delete (or leave, or shadow) our local heading</a:t>
            </a:r>
          </a:p>
          <a:p>
            <a:pPr defTabSz="931774">
              <a:defRPr/>
            </a:pPr>
            <a:endParaRPr lang="en-US" b="1" dirty="0"/>
          </a:p>
          <a:p>
            <a:pPr defTabSz="931774">
              <a:defRPr/>
            </a:pPr>
            <a:r>
              <a:rPr lang="en-US" b="1" dirty="0"/>
              <a:t>Maintenance</a:t>
            </a:r>
          </a:p>
          <a:p>
            <a:pPr defTabSz="931774">
              <a:defRPr/>
            </a:pPr>
            <a:r>
              <a:rPr lang="en-US" b="1" dirty="0" smtClean="0"/>
              <a:t>We will run regular reports to find records</a:t>
            </a:r>
            <a:r>
              <a:rPr lang="en-US" b="1" baseline="0" dirty="0" smtClean="0"/>
              <a:t> that have been loaded with IONA and add the local heading and note to them. We decided to use this automated process rather than ask our cataloguers to do it </a:t>
            </a:r>
            <a:r>
              <a:rPr lang="mr-IN" b="1" baseline="0" dirty="0" smtClean="0"/>
              <a:t>–</a:t>
            </a:r>
            <a:r>
              <a:rPr lang="en-US" b="1" baseline="0" dirty="0" smtClean="0"/>
              <a:t> more efficient and accurate</a:t>
            </a:r>
          </a:p>
          <a:p>
            <a:pPr defTabSz="931774">
              <a:defRPr/>
            </a:pPr>
            <a:endParaRPr lang="en-US" baseline="0" dirty="0" smtClean="0"/>
          </a:p>
          <a:p>
            <a:pPr fontAlgn="base"/>
            <a:r>
              <a:rPr lang="en-CA" dirty="0" smtClean="0"/>
              <a:t>___________________________</a:t>
            </a:r>
          </a:p>
          <a:p>
            <a:pPr marL="0" marR="0" indent="0" algn="l" defTabSz="914400" rtl="0" eaLnBrk="1" fontAlgn="base" latinLnBrk="0" hangingPunct="1">
              <a:lnSpc>
                <a:spcPct val="100000"/>
              </a:lnSpc>
              <a:spcBef>
                <a:spcPts val="0"/>
              </a:spcBef>
              <a:spcAft>
                <a:spcPts val="0"/>
              </a:spcAft>
              <a:buClrTx/>
              <a:buSzTx/>
              <a:buFontTx/>
              <a:buNone/>
              <a:tabLst/>
              <a:defRPr/>
            </a:pPr>
            <a:r>
              <a:rPr lang="en-US" b="1" u="none" baseline="0" dirty="0" smtClean="0"/>
              <a:t>https://xwi7xwa.library.ubc.ca/collections/indigenous-knowledge-organization/</a:t>
            </a:r>
            <a:endParaRPr lang="en-US" b="1" baseline="0" dirty="0" smtClean="0"/>
          </a:p>
          <a:p>
            <a:pPr fontAlgn="base"/>
            <a:endParaRPr lang="en-CA" dirty="0" smtClean="0"/>
          </a:p>
          <a:p>
            <a:pPr defTabSz="931774">
              <a:defRPr/>
            </a:pPr>
            <a:endParaRPr lang="en-US" dirty="0" smtClean="0"/>
          </a:p>
          <a:p>
            <a:pPr defTabSz="931774">
              <a:defRPr/>
            </a:pPr>
            <a:endParaRPr lang="en-US" dirty="0"/>
          </a:p>
          <a:p>
            <a:endParaRPr lang="en-US" baseline="0" dirty="0" smtClean="0"/>
          </a:p>
        </p:txBody>
      </p:sp>
      <p:sp>
        <p:nvSpPr>
          <p:cNvPr id="4" name="Slide Number Placeholder 3"/>
          <p:cNvSpPr>
            <a:spLocks noGrp="1"/>
          </p:cNvSpPr>
          <p:nvPr>
            <p:ph type="sldNum" sz="quarter" idx="10"/>
          </p:nvPr>
        </p:nvSpPr>
        <p:spPr/>
        <p:txBody>
          <a:bodyPr/>
          <a:lstStyle/>
          <a:p>
            <a:fld id="{905928EF-133F-F04F-9E3B-2D0ED513F036}" type="slidenum">
              <a:rPr lang="en-US" smtClean="0"/>
              <a:pPr/>
              <a:t>13</a:t>
            </a:fld>
            <a:endParaRPr lang="en-US" dirty="0"/>
          </a:p>
        </p:txBody>
      </p:sp>
    </p:spTree>
    <p:extLst>
      <p:ext uri="{BB962C8B-B14F-4D97-AF65-F5344CB8AC3E}">
        <p14:creationId xmlns:p14="http://schemas.microsoft.com/office/powerpoint/2010/main" val="1162936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MAIN list suggested replacing “Indians of North America” with “Indigenous peoples </a:t>
            </a:r>
            <a:r>
              <a:rPr lang="mr-IN" baseline="0" dirty="0" smtClean="0"/>
              <a:t>–</a:t>
            </a:r>
            <a:r>
              <a:rPr lang="en-US" baseline="0" dirty="0" smtClean="0"/>
              <a:t> North America”</a:t>
            </a:r>
          </a:p>
          <a:p>
            <a:endParaRPr lang="en-US" baseline="0" dirty="0" smtClean="0"/>
          </a:p>
          <a:p>
            <a:r>
              <a:rPr lang="en-US" baseline="0" dirty="0" err="1" smtClean="0"/>
              <a:t>Altthough</a:t>
            </a:r>
            <a:r>
              <a:rPr lang="en-US" baseline="0" dirty="0" smtClean="0"/>
              <a:t> MAIN uses t</a:t>
            </a:r>
            <a:r>
              <a:rPr lang="en-US" dirty="0" smtClean="0"/>
              <a:t>he </a:t>
            </a:r>
            <a:r>
              <a:rPr lang="en-US" dirty="0"/>
              <a:t>term "First Nations</a:t>
            </a:r>
            <a:r>
              <a:rPr lang="en-US" dirty="0" smtClean="0"/>
              <a:t>" </a:t>
            </a:r>
            <a:r>
              <a:rPr lang="en-US" dirty="0"/>
              <a:t>only </a:t>
            </a:r>
            <a:r>
              <a:rPr lang="en-US" dirty="0" smtClean="0"/>
              <a:t>in specific instances, such as "</a:t>
            </a:r>
            <a:r>
              <a:rPr lang="en-US" dirty="0"/>
              <a:t>First Nations police forces</a:t>
            </a:r>
            <a:r>
              <a:rPr lang="en-US" dirty="0" smtClean="0"/>
              <a:t>“, we decided</a:t>
            </a:r>
            <a:r>
              <a:rPr lang="en-US" baseline="0" dirty="0" smtClean="0"/>
              <a:t> to go with First Nations because Xwi7xwa Library uses it and because</a:t>
            </a:r>
            <a:endParaRPr lang="en-US" dirty="0" smtClean="0"/>
          </a:p>
          <a:p>
            <a:endParaRPr lang="en-US" baseline="0" dirty="0" smtClean="0"/>
          </a:p>
          <a:p>
            <a:r>
              <a:rPr lang="en-US" baseline="0" dirty="0" smtClean="0"/>
              <a:t>This chart is how we at TPL see the heading that MAIN suggests </a:t>
            </a:r>
            <a:r>
              <a:rPr lang="mr-IN" baseline="0" dirty="0" smtClean="0"/>
              <a:t>–</a:t>
            </a:r>
            <a:r>
              <a:rPr lang="en-US" baseline="0" dirty="0" smtClean="0"/>
              <a:t> Indigenous peoples </a:t>
            </a:r>
            <a:r>
              <a:rPr lang="mr-IN" baseline="0" dirty="0" smtClean="0"/>
              <a:t>–</a:t>
            </a:r>
            <a:r>
              <a:rPr lang="en-US" baseline="0" dirty="0" smtClean="0"/>
              <a:t> North America</a:t>
            </a:r>
          </a:p>
          <a:p>
            <a:endParaRPr lang="en-US" baseline="0" dirty="0" smtClean="0"/>
          </a:p>
          <a:p>
            <a:r>
              <a:rPr lang="en-US" baseline="0" dirty="0" smtClean="0"/>
              <a:t>We felt that it would be confusing to have the heading “Indigenous peoples – North America” refer to both “Indians of North America” (First Nations) and collectively to the three groups of Indigenous peoples in Canada (Metis, Inuit, and First Nations)</a:t>
            </a:r>
          </a:p>
        </p:txBody>
      </p:sp>
      <p:sp>
        <p:nvSpPr>
          <p:cNvPr id="4" name="Slide Number Placeholder 3"/>
          <p:cNvSpPr>
            <a:spLocks noGrp="1"/>
          </p:cNvSpPr>
          <p:nvPr>
            <p:ph type="sldNum" sz="quarter" idx="10"/>
          </p:nvPr>
        </p:nvSpPr>
        <p:spPr/>
        <p:txBody>
          <a:bodyPr/>
          <a:lstStyle/>
          <a:p>
            <a:fld id="{01B867C2-3B47-0448-A19E-DB0BE58E4BC1}" type="slidenum">
              <a:rPr lang="en-US" smtClean="0"/>
              <a:pPr/>
              <a:t>14</a:t>
            </a:fld>
            <a:endParaRPr lang="en-US" dirty="0"/>
          </a:p>
        </p:txBody>
      </p:sp>
    </p:spTree>
    <p:extLst>
      <p:ext uri="{BB962C8B-B14F-4D97-AF65-F5344CB8AC3E}">
        <p14:creationId xmlns:p14="http://schemas.microsoft.com/office/powerpoint/2010/main" val="458633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note is added to any record containing the heading “Indians of North America”</a:t>
            </a:r>
          </a:p>
          <a:p>
            <a:endParaRPr lang="en-US" dirty="0" smtClean="0"/>
          </a:p>
          <a:p>
            <a:r>
              <a:rPr lang="en-US" dirty="0" smtClean="0"/>
              <a:t>It includes the keywords Indigenous Peoples,</a:t>
            </a:r>
            <a:r>
              <a:rPr lang="en-US" baseline="0" dirty="0" smtClean="0"/>
              <a:t> so between it, the First Nations heading, and Indians of North America, the customer has a good chance of finding materials by keyword</a:t>
            </a:r>
          </a:p>
          <a:p>
            <a:endParaRPr lang="en-US" baseline="0" dirty="0" smtClean="0"/>
          </a:p>
          <a:p>
            <a:r>
              <a:rPr lang="en-US" baseline="0" dirty="0" smtClean="0"/>
              <a:t>Local note is in 594 tag, which we use exclusively for this note</a:t>
            </a:r>
          </a:p>
          <a:p>
            <a:endParaRPr lang="en-US" baseline="0" dirty="0" smtClean="0"/>
          </a:p>
        </p:txBody>
      </p:sp>
      <p:sp>
        <p:nvSpPr>
          <p:cNvPr id="4" name="Slide Number Placeholder 3"/>
          <p:cNvSpPr>
            <a:spLocks noGrp="1"/>
          </p:cNvSpPr>
          <p:nvPr>
            <p:ph type="sldNum" sz="quarter" idx="10"/>
          </p:nvPr>
        </p:nvSpPr>
        <p:spPr/>
        <p:txBody>
          <a:bodyPr/>
          <a:lstStyle/>
          <a:p>
            <a:fld id="{905928EF-133F-F04F-9E3B-2D0ED513F036}" type="slidenum">
              <a:rPr lang="en-US" smtClean="0"/>
              <a:pPr/>
              <a:t>15</a:t>
            </a:fld>
            <a:endParaRPr lang="en-US" dirty="0"/>
          </a:p>
        </p:txBody>
      </p:sp>
    </p:spTree>
    <p:extLst>
      <p:ext uri="{BB962C8B-B14F-4D97-AF65-F5344CB8AC3E}">
        <p14:creationId xmlns:p14="http://schemas.microsoft.com/office/powerpoint/2010/main" val="4135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smtClean="0"/>
          </a:p>
          <a:p>
            <a:pPr rtl="0" latinLnBrk="0"/>
            <a:r>
              <a:rPr lang="en-US" sz="1200" kern="1200" dirty="0" smtClean="0">
                <a:solidFill>
                  <a:schemeClr val="tx1"/>
                </a:solidFill>
                <a:latin typeface="+mn-lt"/>
                <a:ea typeface="+mn-ea"/>
                <a:cs typeface="+mn-cs"/>
              </a:rPr>
              <a:t>Once TRC became a priority on campus I recognized an opportunity for us to consider what we might do about IONA.</a:t>
            </a:r>
            <a:endParaRPr lang="en-US" dirty="0" smtClean="0"/>
          </a:p>
          <a:p>
            <a:pPr rtl="0" latinLnBrk="0"/>
            <a:r>
              <a:rPr lang="en-US" sz="1200" kern="1200" dirty="0" smtClean="0">
                <a:solidFill>
                  <a:schemeClr val="tx1"/>
                </a:solidFill>
                <a:latin typeface="+mn-lt"/>
                <a:ea typeface="+mn-ea"/>
                <a:cs typeface="+mn-cs"/>
              </a:rPr>
              <a:t>Ryerson library is a standalone library, does not have a shared catalogue and no longer regularly reports holdings to OCLC.  Our discovery layer is the primary access point to catalogue data -- so the risk is low; and there was support for a cataloguing project.</a:t>
            </a:r>
            <a:endParaRPr lang="en-US" dirty="0" smtClean="0"/>
          </a:p>
          <a:p>
            <a:pPr rtl="0" latinLnBrk="0"/>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So we took inspiration from the Association for Manitoba Archives, which uses Library of Congress Subject Headings as the controlled subject vocabulary in their database.  They made significant changes to LCSH to better describe material about or by Indigenous peoples, including removing the word “Indian” from many headings.  They shared their spreadsheet online in google docs, it includes brief guidelines, over 1100 lines of changes &amp; deletions, a list of new terms they created based on need, and a bibliography.</a:t>
            </a:r>
            <a:endParaRPr lang="en-US" dirty="0" smtClean="0"/>
          </a:p>
          <a:p>
            <a:pPr rtl="0" latinLnBrk="0"/>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Since the changes related to Manitoba peoples specifically, Ryerson made a few additional changes to meet the needs of our collection.</a:t>
            </a:r>
            <a:endParaRPr lang="en-US" dirty="0" smtClean="0"/>
          </a:p>
          <a:p>
            <a:pPr rtl="0" latinLnBrk="0"/>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read about Manitoba's project :</a:t>
            </a:r>
            <a:r>
              <a:rPr lang="en-US" sz="1200" kern="1200" dirty="0" smtClean="0">
                <a:solidFill>
                  <a:schemeClr val="tx1"/>
                </a:solidFill>
                <a:latin typeface="+mn-lt"/>
                <a:ea typeface="+mn-ea"/>
                <a:cs typeface="+mn-cs"/>
                <a:hlinkClick r:id="rId3"/>
              </a:rPr>
              <a:t> </a:t>
            </a:r>
            <a:r>
              <a:rPr lang="en-US" sz="1200" u="sng" kern="1200" dirty="0" smtClean="0">
                <a:solidFill>
                  <a:schemeClr val="tx1"/>
                </a:solidFill>
                <a:latin typeface="+mn-lt"/>
                <a:ea typeface="+mn-ea"/>
                <a:cs typeface="+mn-cs"/>
                <a:hlinkClick r:id="rId3"/>
              </a:rPr>
              <a:t>Library of Congress Subject Headings Related to Indigenous Peoples: a Project Changing LCSH for use in a Canadian Archival Context</a:t>
            </a:r>
            <a:r>
              <a:rPr lang="en-US" sz="1200" kern="1200" dirty="0" smtClean="0">
                <a:solidFill>
                  <a:schemeClr val="tx1"/>
                </a:solidFill>
                <a:latin typeface="+mn-lt"/>
                <a:ea typeface="+mn-ea"/>
                <a:cs typeface="+mn-cs"/>
              </a:rPr>
              <a:t>. https://</a:t>
            </a:r>
            <a:r>
              <a:rPr lang="en-US" sz="1200" kern="1200" dirty="0" smtClean="0">
                <a:solidFill>
                  <a:schemeClr val="tx1"/>
                </a:solidFill>
                <a:latin typeface="+mn-lt"/>
                <a:ea typeface="+mn-ea"/>
                <a:cs typeface="+mn-cs"/>
                <a:hlinkClick r:id="rId4"/>
              </a:rPr>
              <a:t>mspace.lib.umanitoba.ca</a:t>
            </a:r>
            <a:r>
              <a:rPr lang="en-US" sz="1200" kern="1200" dirty="0" smtClean="0">
                <a:solidFill>
                  <a:schemeClr val="tx1"/>
                </a:solidFill>
                <a:latin typeface="+mn-lt"/>
                <a:ea typeface="+mn-ea"/>
                <a:cs typeface="+mn-cs"/>
              </a:rPr>
              <a:t>/handle/1993/32680</a:t>
            </a:r>
            <a:br>
              <a:rPr lang="en-US" sz="1200" kern="1200" dirty="0" smtClean="0">
                <a:solidFill>
                  <a:schemeClr val="tx1"/>
                </a:solidFill>
                <a:latin typeface="+mn-lt"/>
                <a:ea typeface="+mn-ea"/>
                <a:cs typeface="+mn-cs"/>
              </a:rPr>
            </a:br>
            <a:endParaRPr lang="en-US" dirty="0" smtClean="0"/>
          </a:p>
          <a:p>
            <a:pPr rtl="0" latinLnBrk="0"/>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The University of Alberta formed a Decolonizing Description Working Group and shared some information in presentations and a poster  </a:t>
            </a:r>
            <a:r>
              <a:rPr lang="en-US" sz="1200" u="sng" kern="1200" dirty="0" smtClean="0">
                <a:solidFill>
                  <a:schemeClr val="tx1"/>
                </a:solidFill>
                <a:latin typeface="+mn-lt"/>
                <a:ea typeface="+mn-ea"/>
                <a:cs typeface="+mn-cs"/>
                <a:hlinkClick r:id="rId5"/>
              </a:rPr>
              <a:t>(view their project poster</a:t>
            </a:r>
            <a:r>
              <a:rPr lang="en-US" sz="1200" kern="1200" dirty="0" smtClean="0">
                <a:solidFill>
                  <a:schemeClr val="tx1"/>
                </a:solidFill>
                <a:latin typeface="+mn-lt"/>
                <a:ea typeface="+mn-ea"/>
                <a:cs typeface="+mn-cs"/>
              </a:rPr>
              <a:t>) https://</a:t>
            </a:r>
            <a:r>
              <a:rPr lang="en-US" sz="1200" kern="1200" dirty="0" smtClean="0">
                <a:solidFill>
                  <a:schemeClr val="tx1"/>
                </a:solidFill>
                <a:latin typeface="+mn-lt"/>
                <a:ea typeface="+mn-ea"/>
                <a:cs typeface="+mn-cs"/>
                <a:hlinkClick r:id="rId6"/>
              </a:rPr>
              <a:t>drive.google.com</a:t>
            </a:r>
            <a:r>
              <a:rPr lang="en-US" sz="1200" kern="1200" dirty="0" smtClean="0">
                <a:solidFill>
                  <a:schemeClr val="tx1"/>
                </a:solidFill>
                <a:latin typeface="+mn-lt"/>
                <a:ea typeface="+mn-ea"/>
                <a:cs typeface="+mn-cs"/>
              </a:rPr>
              <a:t>/file/d/0B9VgOe-ZzJkoRC1Hc3ozZ0IwWGc/view?usp=sharing</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t>
            </a:r>
            <a:endParaRPr lang="en-US" dirty="0" smtClean="0"/>
          </a:p>
          <a:p>
            <a:pPr rtl="0" latinLnBrk="0"/>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and the report of the </a:t>
            </a:r>
            <a:r>
              <a:rPr lang="en-US" sz="1200" u="sng" kern="1200" dirty="0" smtClean="0">
                <a:solidFill>
                  <a:schemeClr val="tx1"/>
                </a:solidFill>
                <a:latin typeface="+mn-lt"/>
                <a:ea typeface="+mn-ea"/>
                <a:cs typeface="+mn-cs"/>
                <a:hlinkClick r:id="rId7"/>
              </a:rPr>
              <a:t>CFLA TRC</a:t>
            </a:r>
            <a:r>
              <a:rPr lang="en-US" sz="1200" kern="1200" dirty="0" smtClean="0">
                <a:solidFill>
                  <a:schemeClr val="tx1"/>
                </a:solidFill>
                <a:latin typeface="+mn-lt"/>
                <a:ea typeface="+mn-ea"/>
                <a:cs typeface="+mn-cs"/>
              </a:rPr>
              <a:t>, particularly the Red Team’s recommendations, as found on page 28</a:t>
            </a:r>
            <a:endParaRPr lang="en-US" dirty="0" smtClean="0"/>
          </a:p>
          <a:p>
            <a:pPr rtl="0" latinLnBrk="0"/>
            <a:r>
              <a:rPr lang="en-US" sz="1200" kern="1200" dirty="0" smtClean="0">
                <a:solidFill>
                  <a:schemeClr val="tx1"/>
                </a:solidFill>
                <a:latin typeface="+mn-lt"/>
                <a:ea typeface="+mn-ea"/>
                <a:cs typeface="+mn-cs"/>
              </a:rPr>
              <a:t>http://</a:t>
            </a:r>
            <a:r>
              <a:rPr lang="en-US" sz="1200" kern="1200" dirty="0" smtClean="0">
                <a:solidFill>
                  <a:schemeClr val="tx1"/>
                </a:solidFill>
                <a:latin typeface="+mn-lt"/>
                <a:ea typeface="+mn-ea"/>
                <a:cs typeface="+mn-cs"/>
                <a:hlinkClick r:id="rId8"/>
              </a:rPr>
              <a:t>cfla-fcab.ca</a:t>
            </a:r>
            <a:r>
              <a:rPr lang="en-US" sz="1200" kern="1200" dirty="0" smtClean="0">
                <a:solidFill>
                  <a:schemeClr val="tx1"/>
                </a:solidFill>
                <a:latin typeface="+mn-lt"/>
                <a:ea typeface="+mn-ea"/>
                <a:cs typeface="+mn-cs"/>
              </a:rPr>
              <a:t>/wp-content/uploads/2017/04/Truth-and-Reconciliation-Committee-Report-and-Recommendations.pdf</a:t>
            </a:r>
            <a:endParaRPr lang="en-US" dirty="0" smtClean="0"/>
          </a:p>
          <a:p>
            <a:pPr rtl="0"/>
            <a:endParaRPr lang="en-US" dirty="0" smtClean="0">
              <a:effectLst/>
            </a:endParaRPr>
          </a:p>
          <a:p>
            <a:pPr rtl="0"/>
            <a:r>
              <a:rPr lang="en-US" dirty="0" smtClean="0"/>
              <a:t/>
            </a:r>
            <a:br>
              <a:rPr lang="en-US" dirty="0" smtClean="0"/>
            </a:br>
            <a:endParaRPr lang="en-US" dirty="0">
              <a:effectLst/>
            </a:endParaRPr>
          </a:p>
        </p:txBody>
      </p:sp>
      <p:sp>
        <p:nvSpPr>
          <p:cNvPr id="4" name="Slide Number Placeholder 3"/>
          <p:cNvSpPr>
            <a:spLocks noGrp="1"/>
          </p:cNvSpPr>
          <p:nvPr>
            <p:ph type="sldNum" sz="quarter" idx="10"/>
          </p:nvPr>
        </p:nvSpPr>
        <p:spPr/>
        <p:txBody>
          <a:bodyPr/>
          <a:lstStyle/>
          <a:p>
            <a:fld id="{905928EF-133F-F04F-9E3B-2D0ED513F036}" type="slidenum">
              <a:rPr lang="en-US" smtClean="0"/>
              <a:pPr/>
              <a:t>16</a:t>
            </a:fld>
            <a:endParaRPr lang="en-US" dirty="0"/>
          </a:p>
        </p:txBody>
      </p:sp>
    </p:spTree>
    <p:extLst>
      <p:ext uri="{BB962C8B-B14F-4D97-AF65-F5344CB8AC3E}">
        <p14:creationId xmlns:p14="http://schemas.microsoft.com/office/powerpoint/2010/main" val="1872260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a:p>
            <a:pPr rtl="0"/>
            <a:r>
              <a:rPr lang="en-US" dirty="0"/>
              <a:t>Once we decide to use the MAIN list to replace and remove IONA, I am talking about the project with whoever will listen; so some people on campus know about it, especially RASS staff, and the faculty I do instruction for</a:t>
            </a:r>
            <a:endParaRPr lang="en-US" dirty="0" smtClean="0">
              <a:effectLst/>
            </a:endParaRPr>
          </a:p>
          <a:p>
            <a:pPr rtl="0"/>
            <a:r>
              <a:rPr lang="en-US" dirty="0" smtClean="0"/>
              <a:t/>
            </a:r>
            <a:br>
              <a:rPr lang="en-US" dirty="0" smtClean="0"/>
            </a:br>
            <a:r>
              <a:rPr lang="en-US" dirty="0"/>
              <a:t>Indigenous students, faculty and staff say it Sounds Great however they do not have specific suggestions, are happy that we are thinking about the issue and the general perception is we are doing things in a good way</a:t>
            </a:r>
            <a:endParaRPr lang="en-US" dirty="0" smtClean="0">
              <a:effectLst/>
            </a:endParaRPr>
          </a:p>
          <a:p>
            <a:pPr rtl="0"/>
            <a:r>
              <a:rPr lang="en-US" dirty="0" smtClean="0"/>
              <a:t/>
            </a:r>
            <a:br>
              <a:rPr lang="en-US" dirty="0" smtClean="0"/>
            </a:br>
            <a:r>
              <a:rPr lang="en-US" dirty="0"/>
              <a:t>We had/have so much to learn, I decided that we could go ahead and clean house a bit before asking the community to weigh in on specifics</a:t>
            </a:r>
            <a:endParaRPr lang="en-US" dirty="0" smtClean="0">
              <a:effectLst/>
            </a:endParaRPr>
          </a:p>
          <a:p>
            <a:pPr rtl="0"/>
            <a:r>
              <a:rPr lang="en-US" dirty="0" smtClean="0"/>
              <a:t/>
            </a:r>
            <a:br>
              <a:rPr lang="en-US" dirty="0" smtClean="0"/>
            </a:br>
            <a:r>
              <a:rPr lang="en-US" dirty="0"/>
              <a:t>2. many legacy bibliographic records that are very brief, so we do some recon (copy and paste based on what is available electronically)</a:t>
            </a:r>
            <a:endParaRPr lang="en-US" dirty="0" smtClean="0">
              <a:effectLst/>
            </a:endParaRPr>
          </a:p>
          <a:p>
            <a:pPr rtl="0"/>
            <a:r>
              <a:rPr lang="en-US" dirty="0" smtClean="0"/>
              <a:t/>
            </a:r>
            <a:br>
              <a:rPr lang="en-US" dirty="0" smtClean="0"/>
            </a:br>
            <a:r>
              <a:rPr lang="en-US" dirty="0"/>
              <a:t>3. as the collection grows we recognized a need to improve our authority data for authors</a:t>
            </a:r>
            <a:endParaRPr lang="en-US" dirty="0" smtClean="0">
              <a:effectLst/>
            </a:endParaRPr>
          </a:p>
          <a:p>
            <a:pPr rtl="0"/>
            <a:r>
              <a:rPr lang="en-US" dirty="0" smtClean="0"/>
              <a:t/>
            </a:r>
            <a:br>
              <a:rPr lang="en-US" dirty="0" smtClean="0"/>
            </a:br>
            <a:r>
              <a:rPr lang="en-US" dirty="0" smtClean="0"/>
              <a:t>4</a:t>
            </a:r>
            <a:r>
              <a:rPr lang="en-US" baseline="30000" dirty="0" smtClean="0"/>
              <a:t>.</a:t>
            </a:r>
            <a:r>
              <a:rPr lang="en-US" dirty="0" smtClean="0"/>
              <a:t> </a:t>
            </a:r>
            <a:r>
              <a:rPr lang="en-US" dirty="0"/>
              <a:t>goal --  </a:t>
            </a:r>
            <a:r>
              <a:rPr lang="en-US" i="1" dirty="0"/>
              <a:t>Decolonization brings about the repatriation of Indigenous land and life; it is not a metaphor for other things we want to do to improve our societies and </a:t>
            </a:r>
            <a:r>
              <a:rPr lang="en-US" i="1" dirty="0" smtClean="0"/>
              <a:t>schools</a:t>
            </a:r>
          </a:p>
          <a:p>
            <a:pPr rtl="0"/>
            <a:endParaRPr lang="en-US" i="1" dirty="0" smtClean="0">
              <a:effectLst/>
            </a:endParaRPr>
          </a:p>
        </p:txBody>
      </p:sp>
      <p:sp>
        <p:nvSpPr>
          <p:cNvPr id="4" name="Slide Number Placeholder 3"/>
          <p:cNvSpPr>
            <a:spLocks noGrp="1"/>
          </p:cNvSpPr>
          <p:nvPr>
            <p:ph type="sldNum" sz="quarter" idx="10"/>
          </p:nvPr>
        </p:nvSpPr>
        <p:spPr/>
        <p:txBody>
          <a:bodyPr/>
          <a:lstStyle/>
          <a:p>
            <a:fld id="{905928EF-133F-F04F-9E3B-2D0ED513F036}" type="slidenum">
              <a:rPr lang="en-US" smtClean="0"/>
              <a:pPr/>
              <a:t>17</a:t>
            </a:fld>
            <a:endParaRPr lang="en-US" dirty="0"/>
          </a:p>
        </p:txBody>
      </p:sp>
    </p:spTree>
    <p:extLst>
      <p:ext uri="{BB962C8B-B14F-4D97-AF65-F5344CB8AC3E}">
        <p14:creationId xmlns:p14="http://schemas.microsoft.com/office/powerpoint/2010/main" val="330744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a:p>
            <a:pPr rtl="0"/>
            <a:r>
              <a:rPr lang="en-US" dirty="0"/>
              <a:t>we globally updated topical headings in our catalogue as per the MAIN list; some were very straightforward, but lots of questions</a:t>
            </a:r>
            <a:endParaRPr lang="en-US" dirty="0" smtClean="0">
              <a:effectLst/>
            </a:endParaRPr>
          </a:p>
          <a:p>
            <a:pPr rtl="0"/>
            <a:r>
              <a:rPr lang="en-US" dirty="0"/>
              <a:t>if we did not have any records with the heading in the main list we noted the date it was checked; have not looked back</a:t>
            </a:r>
            <a:endParaRPr lang="en-US" dirty="0" smtClean="0">
              <a:effectLst/>
            </a:endParaRPr>
          </a:p>
          <a:p>
            <a:pPr rtl="0"/>
            <a:r>
              <a:rPr lang="en-US" dirty="0"/>
              <a:t>we created MARC authority records which our ILS (Sierra) uses to auto-update headings that come with copy.  </a:t>
            </a:r>
            <a:endParaRPr lang="en-US" dirty="0" smtClean="0">
              <a:effectLst/>
            </a:endParaRPr>
          </a:p>
          <a:p>
            <a:pPr rtl="0"/>
            <a:r>
              <a:rPr lang="en-US" dirty="0"/>
              <a:t>We edited some LCSH and/or CSH authority records to suit our needs so that Sierra would stay consistent.  it was Lots of work! but a solid learning project for us that was totally worthwhile; if anything it confirmed the scope of decision making needed, the vast amount of relationships between headings in a controlled vocabulary are important to maintain if it is going to to work</a:t>
            </a:r>
            <a:endParaRPr lang="en-US" dirty="0" smtClean="0">
              <a:effectLst/>
            </a:endParaRPr>
          </a:p>
          <a:p>
            <a:pPr rtl="0"/>
            <a:r>
              <a:rPr lang="en-US" dirty="0"/>
              <a:t>other challenges: topics not found in the MAIN list that we want, such as “smudging”; names of specific nations</a:t>
            </a:r>
            <a:endParaRPr lang="en-US" dirty="0" smtClean="0">
              <a:effectLst/>
            </a:endParaRPr>
          </a:p>
          <a:p>
            <a:pPr rtl="0"/>
            <a:r>
              <a:rPr lang="en-US" dirty="0" smtClean="0"/>
              <a:t> </a:t>
            </a:r>
            <a:endParaRPr lang="en-US" dirty="0" smtClean="0">
              <a:effectLst/>
            </a:endParaRPr>
          </a:p>
        </p:txBody>
      </p:sp>
      <p:sp>
        <p:nvSpPr>
          <p:cNvPr id="4" name="Slide Number Placeholder 3"/>
          <p:cNvSpPr>
            <a:spLocks noGrp="1"/>
          </p:cNvSpPr>
          <p:nvPr>
            <p:ph type="sldNum" sz="quarter" idx="10"/>
          </p:nvPr>
        </p:nvSpPr>
        <p:spPr/>
        <p:txBody>
          <a:bodyPr/>
          <a:lstStyle/>
          <a:p>
            <a:fld id="{905928EF-133F-F04F-9E3B-2D0ED513F036}" type="slidenum">
              <a:rPr lang="en-US" smtClean="0"/>
              <a:pPr/>
              <a:t>18</a:t>
            </a:fld>
            <a:endParaRPr lang="en-US" dirty="0"/>
          </a:p>
        </p:txBody>
      </p:sp>
    </p:spTree>
    <p:extLst>
      <p:ext uri="{BB962C8B-B14F-4D97-AF65-F5344CB8AC3E}">
        <p14:creationId xmlns:p14="http://schemas.microsoft.com/office/powerpoint/2010/main" val="1540136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a:p>
            <a:pPr rtl="0"/>
            <a:r>
              <a:rPr lang="en-US" dirty="0"/>
              <a:t>at the time we had a healthy cohort of collections assistants on the team who developed marc expertise, so they found summaries or tables of contents online and upgraded records including adding notes in our catalogue records; </a:t>
            </a:r>
            <a:endParaRPr lang="en-US" dirty="0" smtClean="0">
              <a:effectLst/>
            </a:endParaRPr>
          </a:p>
          <a:p>
            <a:pPr rtl="0"/>
            <a:r>
              <a:rPr lang="en-US" dirty="0" smtClean="0"/>
              <a:t/>
            </a:r>
            <a:br>
              <a:rPr lang="en-US" dirty="0" smtClean="0"/>
            </a:br>
            <a:r>
              <a:rPr lang="en-US" dirty="0"/>
              <a:t> due to the complexity of changing and maintaining headings, and the rather small impact this work would have on search functionality in our discovery layer, I think the addition of summaries and tables of contents was by far the most impactful, in terms of the classic catalogue</a:t>
            </a:r>
            <a:endParaRPr lang="en-US" dirty="0" smtClean="0">
              <a:effectLst/>
            </a:endParaRPr>
          </a:p>
          <a:p>
            <a:pPr rtl="0"/>
            <a:r>
              <a:rPr lang="en-US" dirty="0" smtClean="0"/>
              <a:t/>
            </a:r>
            <a:br>
              <a:rPr lang="en-US" dirty="0" smtClean="0"/>
            </a:br>
            <a:r>
              <a:rPr lang="en-US" dirty="0"/>
              <a:t>another goal was to </a:t>
            </a:r>
            <a:r>
              <a:rPr lang="en-US" i="1" dirty="0"/>
              <a:t>Enhance authority metadata about creators  </a:t>
            </a:r>
            <a:r>
              <a:rPr lang="en-US" dirty="0"/>
              <a:t>but that is hard work and we are lapsed NACO members with zero expertise so we have been learning about the power of wikipedia to uplift marginalized people online, and about wikidata as an adjunct to traditional authority files</a:t>
            </a:r>
            <a:endParaRPr lang="en-US" dirty="0" smtClean="0">
              <a:effectLst/>
            </a:endParaRPr>
          </a:p>
          <a:p>
            <a:pPr rtl="0"/>
            <a:r>
              <a:rPr lang="en-US" dirty="0" smtClean="0"/>
              <a:t/>
            </a:r>
            <a:br>
              <a:rPr lang="en-US" dirty="0" smtClean="0"/>
            </a:br>
            <a:r>
              <a:rPr lang="en-US" dirty="0"/>
              <a:t>final </a:t>
            </a:r>
            <a:r>
              <a:rPr lang="en-US" dirty="0" smtClean="0"/>
              <a:t>and </a:t>
            </a:r>
            <a:r>
              <a:rPr lang="en-US" dirty="0"/>
              <a:t>maybe the most important goal was  improve library staff knowledge regarding local treaties, languages and peoples, to do more than use the word decolonize as a metaphor, and we continue to work on </a:t>
            </a:r>
            <a:r>
              <a:rPr lang="en-US" dirty="0" smtClean="0"/>
              <a:t>that</a:t>
            </a:r>
          </a:p>
          <a:p>
            <a:pPr rtl="0"/>
            <a:endParaRPr lang="en-US" dirty="0" smtClean="0">
              <a:effectLst/>
            </a:endParaRPr>
          </a:p>
        </p:txBody>
      </p:sp>
      <p:sp>
        <p:nvSpPr>
          <p:cNvPr id="4" name="Slide Number Placeholder 3"/>
          <p:cNvSpPr>
            <a:spLocks noGrp="1"/>
          </p:cNvSpPr>
          <p:nvPr>
            <p:ph type="sldNum" sz="quarter" idx="10"/>
          </p:nvPr>
        </p:nvSpPr>
        <p:spPr/>
        <p:txBody>
          <a:bodyPr/>
          <a:lstStyle/>
          <a:p>
            <a:fld id="{905928EF-133F-F04F-9E3B-2D0ED513F036}" type="slidenum">
              <a:rPr lang="en-US" smtClean="0"/>
              <a:pPr/>
              <a:t>19</a:t>
            </a:fld>
            <a:endParaRPr lang="en-US" dirty="0"/>
          </a:p>
        </p:txBody>
      </p:sp>
    </p:spTree>
    <p:extLst>
      <p:ext uri="{BB962C8B-B14F-4D97-AF65-F5344CB8AC3E}">
        <p14:creationId xmlns:p14="http://schemas.microsoft.com/office/powerpoint/2010/main" val="2083470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2</a:t>
            </a:fld>
            <a:endParaRPr lang="en-US" dirty="0"/>
          </a:p>
        </p:txBody>
      </p:sp>
    </p:spTree>
    <p:extLst>
      <p:ext uri="{BB962C8B-B14F-4D97-AF65-F5344CB8AC3E}">
        <p14:creationId xmlns:p14="http://schemas.microsoft.com/office/powerpoint/2010/main" val="1335383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20</a:t>
            </a:fld>
            <a:endParaRPr lang="en-US" dirty="0"/>
          </a:p>
        </p:txBody>
      </p:sp>
    </p:spTree>
    <p:extLst>
      <p:ext uri="{BB962C8B-B14F-4D97-AF65-F5344CB8AC3E}">
        <p14:creationId xmlns:p14="http://schemas.microsoft.com/office/powerpoint/2010/main" val="1339130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1" dirty="0" smtClean="0"/>
              <a:t>Our</a:t>
            </a:r>
            <a:r>
              <a:rPr lang="en-US" b="1" baseline="0" dirty="0" smtClean="0"/>
              <a:t> Indigenous Advisory Council comprises 8 people, 7 of whom are from Indigenous communities</a:t>
            </a:r>
          </a:p>
          <a:p>
            <a:endParaRPr lang="en-US" b="1" baseline="0" dirty="0" smtClean="0"/>
          </a:p>
          <a:p>
            <a:r>
              <a:rPr lang="en-US" b="1" baseline="0" dirty="0" smtClean="0"/>
              <a:t>We have an Indigenous Services Committee comprising staff from various TPL branches and departments, and a senior librarian whose job is to deal with Indigenous services and issues</a:t>
            </a:r>
          </a:p>
          <a:p>
            <a:endParaRPr lang="en-US" b="1" baseline="0" dirty="0" smtClean="0"/>
          </a:p>
          <a:p>
            <a:r>
              <a:rPr lang="en-US" b="1" dirty="0" smtClean="0"/>
              <a:t>Patrick Etherington and Frances Whiskeychan were Elders in Residence at TPL in the fall of 2018, and they return to TPL as Visiting Elders next week. </a:t>
            </a:r>
            <a:r>
              <a:rPr lang="en-US" dirty="0" smtClean="0"/>
              <a:t>They will be available for one-on-one meetings with members of the public; to answer questions, offer teachings, and provide counsel at the Toronto Reference Library.</a:t>
            </a:r>
            <a:r>
              <a:rPr lang="en-US" baseline="0" dirty="0" smtClean="0"/>
              <a:t> People can book 30 minute sessions with them.</a:t>
            </a:r>
            <a:r>
              <a:rPr lang="en-US" dirty="0" smtClean="0"/>
              <a:t/>
            </a:r>
            <a:br>
              <a:rPr lang="en-US" dirty="0" smtClean="0"/>
            </a:br>
            <a:endParaRPr lang="en-US" dirty="0" smtClean="0"/>
          </a:p>
          <a:p>
            <a:r>
              <a:rPr lang="en-US" dirty="0" smtClean="0"/>
              <a:t>TPL</a:t>
            </a:r>
            <a:r>
              <a:rPr lang="en-US" baseline="0" dirty="0" smtClean="0"/>
              <a:t> has three different land acknowledgements – our 100 branches are spread across Toronto – across areas that are under different treaties</a:t>
            </a:r>
          </a:p>
          <a:p>
            <a:endParaRPr lang="en-US" baseline="0" dirty="0" smtClean="0"/>
          </a:p>
          <a:p>
            <a:r>
              <a:rPr lang="en-US" baseline="0" dirty="0" smtClean="0"/>
              <a:t>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https://</a:t>
            </a:r>
            <a:r>
              <a:rPr lang="en-US" b="0" baseline="0" dirty="0" err="1" smtClean="0"/>
              <a:t>www.torontopubliclibrary.ca</a:t>
            </a:r>
            <a:r>
              <a:rPr lang="en-US" b="0" baseline="0" dirty="0" smtClean="0"/>
              <a:t>/about-the-library/indigenous-advisory-</a:t>
            </a:r>
            <a:r>
              <a:rPr lang="en-US" b="0" baseline="0" dirty="0" err="1" smtClean="0"/>
              <a:t>council.jsp</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r>
              <a:rPr lang="en-US" dirty="0" smtClean="0"/>
              <a:t>https</a:t>
            </a:r>
            <a:r>
              <a:rPr lang="en-US" dirty="0" smtClean="0"/>
              <a:t>://</a:t>
            </a:r>
            <a:r>
              <a:rPr lang="en-US" dirty="0" err="1" smtClean="0"/>
              <a:t>www.torontopubliclibrary.ca</a:t>
            </a:r>
            <a:r>
              <a:rPr lang="en-US" dirty="0" smtClean="0"/>
              <a:t>/programs-and-classes/featured/elders-in-</a:t>
            </a:r>
            <a:r>
              <a:rPr lang="en-US" dirty="0" err="1" smtClean="0"/>
              <a:t>residence.jsp</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endParaRPr lang="en-US" dirty="0" smtClean="0"/>
          </a:p>
          <a:p>
            <a:endParaRPr lang="en-CA" b="1"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21</a:t>
            </a:fld>
            <a:endParaRPr lang="en-US" dirty="0"/>
          </a:p>
        </p:txBody>
      </p:sp>
    </p:spTree>
    <p:extLst>
      <p:ext uri="{BB962C8B-B14F-4D97-AF65-F5344CB8AC3E}">
        <p14:creationId xmlns:p14="http://schemas.microsoft.com/office/powerpoint/2010/main" val="3524764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pPr latinLnBrk="0"/>
            <a:r>
              <a:rPr lang="en-US" dirty="0" smtClean="0"/>
              <a:t>In addition to cataloguing, I am the liaison offering research support to Indigenous students faculty and staff, particularly FNTI students.</a:t>
            </a:r>
          </a:p>
          <a:p>
            <a:pPr latinLnBrk="0"/>
            <a:r>
              <a:rPr lang="en-US" dirty="0" smtClean="0"/>
              <a:t/>
            </a:r>
            <a:br>
              <a:rPr lang="en-US" dirty="0" smtClean="0"/>
            </a:br>
            <a:r>
              <a:rPr lang="en-US" dirty="0" smtClean="0"/>
              <a:t>The Library participates in the PowWow, coordinates speaker events featuring Indigenous scholarship, and recently we have begun to participate in the coordination and delivery of the Kairos Blanket Exercise offered by the Ryerson Aboriginal Student Services group on campus.</a:t>
            </a:r>
          </a:p>
          <a:p>
            <a:pPr latinLnBrk="0"/>
            <a:endParaRPr lang="en-US" dirty="0" smtClean="0"/>
          </a:p>
          <a:p>
            <a:pPr latinLnBrk="0"/>
            <a:r>
              <a:rPr lang="en-US" dirty="0" smtClean="0"/>
              <a:t>Liaison librarians have been asked by the University's TRC Working group to help faculty Indigenize curriculum, so we are filling gaps in our collection and creating reading lists for them.</a:t>
            </a:r>
          </a:p>
          <a:p>
            <a:pPr latinLnBrk="0"/>
            <a:endParaRPr lang="en-US" dirty="0" smtClean="0"/>
          </a:p>
          <a:p>
            <a:pPr latinLnBrk="0"/>
            <a:r>
              <a:rPr lang="en-US" dirty="0" smtClean="0"/>
              <a:t>For 3 years we have been holding regular/usually monthly gatherings for staff -- we screen documentaries such as the CBC's "Colonization Road" and "</a:t>
            </a:r>
            <a:r>
              <a:rPr lang="en-US" sz="1200" i="1" kern="1200" dirty="0" smtClean="0">
                <a:solidFill>
                  <a:schemeClr val="tx1"/>
                </a:solidFill>
                <a:latin typeface="+mn-lt"/>
                <a:ea typeface="+mn-ea"/>
                <a:cs typeface="+mn-cs"/>
              </a:rPr>
              <a:t>Searching for Winnetou" ; </a:t>
            </a:r>
            <a:r>
              <a:rPr lang="en-US" sz="1200" kern="1200" dirty="0" smtClean="0">
                <a:solidFill>
                  <a:schemeClr val="tx1"/>
                </a:solidFill>
                <a:latin typeface="+mn-lt"/>
                <a:ea typeface="+mn-ea"/>
                <a:cs typeface="+mn-cs"/>
              </a:rPr>
              <a:t>we've watched NFB films about Indigenous artists and authors; we've had Indigenous themed tours of the land around campus, led by First Story.  These activities are important as we're still in the Truth part of TRC.</a:t>
            </a:r>
            <a:endParaRPr lang="en-US"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22</a:t>
            </a:fld>
            <a:endParaRPr lang="en-US" dirty="0"/>
          </a:p>
        </p:txBody>
      </p:sp>
    </p:spTree>
    <p:extLst>
      <p:ext uri="{BB962C8B-B14F-4D97-AF65-F5344CB8AC3E}">
        <p14:creationId xmlns:p14="http://schemas.microsoft.com/office/powerpoint/2010/main" val="2112612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23</a:t>
            </a:fld>
            <a:endParaRPr lang="en-US" dirty="0"/>
          </a:p>
        </p:txBody>
      </p:sp>
    </p:spTree>
    <p:extLst>
      <p:ext uri="{BB962C8B-B14F-4D97-AF65-F5344CB8AC3E}">
        <p14:creationId xmlns:p14="http://schemas.microsoft.com/office/powerpoint/2010/main" val="907433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We are in the process of identifying other headings that should be dealt with </a:t>
            </a:r>
            <a:r>
              <a:rPr lang="mr-IN" baseline="0" dirty="0" smtClean="0"/>
              <a:t>–</a:t>
            </a:r>
            <a:r>
              <a:rPr lang="en-US" baseline="0" dirty="0" smtClean="0"/>
              <a:t> e.g. all headings with “Indian” or “Indians”; we also hope to look at the MAIN headings and Xwi7xwa headings, along with what libraries like Ryerson and Greater Victoria Public Library have done</a:t>
            </a:r>
          </a:p>
          <a:p>
            <a:pPr defTabSz="931774">
              <a:defRPr/>
            </a:pPr>
            <a:endParaRPr lang="en-US" dirty="0" smtClean="0"/>
          </a:p>
          <a:p>
            <a:pPr defTabSz="931774">
              <a:defRPr/>
            </a:pPr>
            <a:r>
              <a:rPr lang="en-US" dirty="0" smtClean="0"/>
              <a:t>Many of our books in Indigenous</a:t>
            </a:r>
            <a:r>
              <a:rPr lang="en-US" baseline="0" dirty="0" smtClean="0"/>
              <a:t> languages were coded as English, so they’re difficult to find in our catalogue. We’ve started coding these languages properly but we have a huge clean-up project ahead. </a:t>
            </a:r>
            <a:r>
              <a:rPr lang="en-US" dirty="0" smtClean="0"/>
              <a:t>In addition to coding</a:t>
            </a:r>
            <a:r>
              <a:rPr lang="en-US" baseline="0" dirty="0" smtClean="0"/>
              <a:t> the languages, we’ll add a language note (546 tag) – this allows us to specify dialects or provide multiple names for a language </a:t>
            </a:r>
            <a:r>
              <a:rPr lang="mr-IN" baseline="0" dirty="0" smtClean="0"/>
              <a:t>–</a:t>
            </a:r>
            <a:r>
              <a:rPr lang="en-US" baseline="0" dirty="0" smtClean="0"/>
              <a:t> this will provide keyword access by language</a:t>
            </a:r>
            <a:endParaRPr lang="en-US" dirty="0" smtClean="0"/>
          </a:p>
          <a:p>
            <a:endParaRPr lang="en-US" dirty="0" smtClean="0"/>
          </a:p>
          <a:p>
            <a:r>
              <a:rPr lang="en-US" dirty="0" smtClean="0"/>
              <a:t>In</a:t>
            </a:r>
            <a:r>
              <a:rPr lang="en-US" baseline="0" dirty="0" smtClean="0"/>
              <a:t> 2018 we started loading records that include the original script for languages with non-Roman alphabets, and now we hope to acquire records with syllabics</a:t>
            </a:r>
          </a:p>
          <a:p>
            <a:endParaRPr lang="en-US" baseline="0" dirty="0" smtClean="0"/>
          </a:p>
          <a:p>
            <a:r>
              <a:rPr lang="en-US" baseline="0" dirty="0" smtClean="0"/>
              <a:t>We expect reclassification to be tricky – a lot of consultation would be needed to decide what goes where. We’ll investigate augmenting our Dewey classification with a Brian Deer system</a:t>
            </a:r>
            <a:endParaRPr lang="en-US" dirty="0" smtClean="0"/>
          </a:p>
        </p:txBody>
      </p:sp>
      <p:sp>
        <p:nvSpPr>
          <p:cNvPr id="4" name="Slide Number Placeholder 3"/>
          <p:cNvSpPr>
            <a:spLocks noGrp="1"/>
          </p:cNvSpPr>
          <p:nvPr>
            <p:ph type="sldNum" sz="quarter" idx="10"/>
          </p:nvPr>
        </p:nvSpPr>
        <p:spPr/>
        <p:txBody>
          <a:bodyPr/>
          <a:lstStyle/>
          <a:p>
            <a:fld id="{905928EF-133F-F04F-9E3B-2D0ED513F036}" type="slidenum">
              <a:rPr lang="en-US" smtClean="0"/>
              <a:pPr/>
              <a:t>24</a:t>
            </a:fld>
            <a:endParaRPr lang="en-US" dirty="0"/>
          </a:p>
        </p:txBody>
      </p:sp>
    </p:spTree>
    <p:extLst>
      <p:ext uri="{BB962C8B-B14F-4D97-AF65-F5344CB8AC3E}">
        <p14:creationId xmlns:p14="http://schemas.microsoft.com/office/powerpoint/2010/main" val="1208010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endParaRPr>
          </a:p>
        </p:txBody>
      </p:sp>
      <p:sp>
        <p:nvSpPr>
          <p:cNvPr id="4" name="Slide Number Placeholder 3"/>
          <p:cNvSpPr>
            <a:spLocks noGrp="1"/>
          </p:cNvSpPr>
          <p:nvPr>
            <p:ph type="sldNum" sz="quarter" idx="10"/>
          </p:nvPr>
        </p:nvSpPr>
        <p:spPr/>
        <p:txBody>
          <a:bodyPr/>
          <a:lstStyle/>
          <a:p>
            <a:fld id="{905928EF-133F-F04F-9E3B-2D0ED513F036}" type="slidenum">
              <a:rPr lang="en-US" smtClean="0"/>
              <a:pPr/>
              <a:t>25</a:t>
            </a:fld>
            <a:endParaRPr lang="en-US" dirty="0"/>
          </a:p>
        </p:txBody>
      </p:sp>
    </p:spTree>
    <p:extLst>
      <p:ext uri="{BB962C8B-B14F-4D97-AF65-F5344CB8AC3E}">
        <p14:creationId xmlns:p14="http://schemas.microsoft.com/office/powerpoint/2010/main" val="338088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a:p>
            <a:pPr rtl="0"/>
            <a:r>
              <a:rPr lang="en-US" dirty="0"/>
              <a:t>the decoldesc email list will be used to continue these conversations and to share ideas &amp; resources.  People across the country are very interested in improving subject headings, and in collaborating on solutions.</a:t>
            </a:r>
            <a:endParaRPr lang="en-US" dirty="0" smtClean="0">
              <a:effectLst/>
            </a:endParaRPr>
          </a:p>
          <a:p>
            <a:pPr rtl="0"/>
            <a:r>
              <a:rPr lang="en-US" dirty="0"/>
              <a:t>Erase any epilogue from your note. When you get the auto-reply back save it for future reference. After you have been subscribed, you can send postings to the list by sending a regular email to DECOLDESC@YORKU.CA</a:t>
            </a:r>
            <a:r>
              <a:rPr lang="en-US" dirty="0" smtClean="0"/>
              <a:t>.</a:t>
            </a:r>
            <a:endParaRPr lang="en-US" dirty="0" smtClean="0">
              <a:effectLst/>
            </a:endParaRPr>
          </a:p>
        </p:txBody>
      </p:sp>
      <p:sp>
        <p:nvSpPr>
          <p:cNvPr id="4" name="Slide Number Placeholder 3"/>
          <p:cNvSpPr>
            <a:spLocks noGrp="1"/>
          </p:cNvSpPr>
          <p:nvPr>
            <p:ph type="sldNum" sz="quarter" idx="10"/>
          </p:nvPr>
        </p:nvSpPr>
        <p:spPr/>
        <p:txBody>
          <a:bodyPr/>
          <a:lstStyle/>
          <a:p>
            <a:fld id="{905928EF-133F-F04F-9E3B-2D0ED513F036}" type="slidenum">
              <a:rPr lang="en-US" smtClean="0"/>
              <a:pPr/>
              <a:t>26</a:t>
            </a:fld>
            <a:endParaRPr lang="en-US" dirty="0"/>
          </a:p>
        </p:txBody>
      </p:sp>
    </p:spTree>
    <p:extLst>
      <p:ext uri="{BB962C8B-B14F-4D97-AF65-F5344CB8AC3E}">
        <p14:creationId xmlns:p14="http://schemas.microsoft.com/office/powerpoint/2010/main" val="1018857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mtClean="0"/>
              <a:t>Photos: Sara Stratton and Kelly Buehler</a:t>
            </a:r>
            <a:endParaRPr lang="en-CA"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27</a:t>
            </a:fld>
            <a:endParaRPr lang="en-US" dirty="0"/>
          </a:p>
        </p:txBody>
      </p:sp>
    </p:spTree>
    <p:extLst>
      <p:ext uri="{BB962C8B-B14F-4D97-AF65-F5344CB8AC3E}">
        <p14:creationId xmlns:p14="http://schemas.microsoft.com/office/powerpoint/2010/main" val="2118338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Want to ask more questions or have a discussion? Feel free to email us!</a:t>
            </a:r>
            <a:endParaRPr lang="en-CA"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28</a:t>
            </a:fld>
            <a:endParaRPr lang="en-US" dirty="0"/>
          </a:p>
        </p:txBody>
      </p:sp>
    </p:spTree>
    <p:extLst>
      <p:ext uri="{BB962C8B-B14F-4D97-AF65-F5344CB8AC3E}">
        <p14:creationId xmlns:p14="http://schemas.microsoft.com/office/powerpoint/2010/main" val="542563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15000"/>
              </a:lnSpc>
              <a:spcBef>
                <a:spcPts val="0"/>
              </a:spcBef>
              <a:spcAft>
                <a:spcPts val="0"/>
              </a:spcAft>
              <a:buClr>
                <a:schemeClr val="dk1"/>
              </a:buClr>
              <a:buSzPts val="1100"/>
              <a:buFontTx/>
              <a:buNone/>
              <a:tabLst/>
              <a:defRPr/>
            </a:pPr>
            <a:r>
              <a:rPr lang="en-US" b="1" dirty="0" smtClean="0"/>
              <a:t>Today</a:t>
            </a:r>
            <a:r>
              <a:rPr lang="en-US" b="1" baseline="0" dirty="0" smtClean="0"/>
              <a:t> </a:t>
            </a:r>
            <a:r>
              <a:rPr lang="en-US" b="1" baseline="0" dirty="0" smtClean="0"/>
              <a:t>w</a:t>
            </a:r>
            <a:r>
              <a:rPr lang="en-US" b="1" dirty="0" smtClean="0"/>
              <a:t>e are all part of the The Dish</a:t>
            </a:r>
            <a:r>
              <a:rPr lang="en-US" b="1" baseline="0" dirty="0" smtClean="0"/>
              <a:t> with One Spoon treaty - a </a:t>
            </a:r>
            <a:r>
              <a:rPr lang="en-US" b="1" dirty="0" smtClean="0"/>
              <a:t>treaty between the Anishinaabeg, Mississaugas and Haudenosaunee that bound them to share this territory and protect the land. The rest of us, as settlers, Indigenous</a:t>
            </a:r>
            <a:r>
              <a:rPr lang="en-US" b="1" baseline="0" dirty="0" smtClean="0"/>
              <a:t> peoples from other nations and countries, and newcomers</a:t>
            </a:r>
            <a:r>
              <a:rPr lang="en-US" b="1" dirty="0" smtClean="0"/>
              <a:t>, have been invited into this treaty in the spirit of peace, friendship and respect.</a:t>
            </a:r>
          </a:p>
          <a:p>
            <a:pPr>
              <a:lnSpc>
                <a:spcPct val="115000"/>
              </a:lnSpc>
              <a:buClr>
                <a:schemeClr val="dk1"/>
              </a:buClr>
              <a:buSzPts val="1100"/>
            </a:pPr>
            <a:endParaRPr lang="en-US" b="1" dirty="0" smtClean="0"/>
          </a:p>
          <a:p>
            <a:r>
              <a:rPr lang="en-US" b="1" dirty="0" smtClean="0"/>
              <a:t>______________________</a:t>
            </a:r>
          </a:p>
          <a:p>
            <a:pPr>
              <a:buClr>
                <a:schemeClr val="dk1"/>
              </a:buClr>
              <a:buSzPts val="1200"/>
            </a:pPr>
            <a:r>
              <a:rPr lang="en-US" dirty="0" smtClean="0"/>
              <a:t>http://www.torontoforall.ca/indigenous-peoples-of-tkaronto/</a:t>
            </a:r>
          </a:p>
          <a:p>
            <a:pPr>
              <a:buClr>
                <a:schemeClr val="dk1"/>
              </a:buClr>
              <a:buSzPts val="1200"/>
            </a:pPr>
            <a:endParaRPr lang="en-US" dirty="0" smtClean="0"/>
          </a:p>
          <a:p>
            <a:endParaRPr lang="en-US" b="1"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3</a:t>
            </a:fld>
            <a:endParaRPr lang="en-US" dirty="0"/>
          </a:p>
        </p:txBody>
      </p:sp>
    </p:spTree>
    <p:extLst>
      <p:ext uri="{BB962C8B-B14F-4D97-AF65-F5344CB8AC3E}">
        <p14:creationId xmlns:p14="http://schemas.microsoft.com/office/powerpoint/2010/main" val="1898771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Note </a:t>
            </a:r>
            <a:r>
              <a:rPr lang="en-US" b="1" dirty="0" smtClean="0"/>
              <a:t>that the 2016 figures</a:t>
            </a:r>
            <a:r>
              <a:rPr lang="en-US" b="1" baseline="0" dirty="0" smtClean="0"/>
              <a:t> for the Indigenous population in Toronto are almost certainly low: </a:t>
            </a:r>
            <a:r>
              <a:rPr lang="en-US" b="1" dirty="0" smtClean="0"/>
              <a:t>many urban Indigenous people tend not to participate in the census because of poverty and its associated lack of a fixed address, and historical distrust of government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rtl="0"/>
            <a:r>
              <a:rPr lang="en-US" dirty="0" smtClean="0"/>
              <a:t>___________________________________________</a:t>
            </a:r>
          </a:p>
          <a:p>
            <a:pPr rtl="0"/>
            <a:r>
              <a:rPr lang="en-CA" dirty="0" smtClean="0">
                <a:hlinkClick r:id="rId3"/>
              </a:rPr>
              <a:t>https://research.info.yorku.ca/2019/05/toronto-has-twice-as-many-urban-indigenous-people-than-previously-believed/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https://www.toronto.ca/city-government/accessibility-human-rights/indigenous-affairs-office/torontos-indigenous-peoples/</a:t>
            </a:r>
          </a:p>
          <a:p>
            <a:pPr rtl="0"/>
            <a:endParaRPr lang="en-US" dirty="0"/>
          </a:p>
          <a:p>
            <a:pPr rtl="0"/>
            <a:r>
              <a:rPr lang="en-US" dirty="0"/>
              <a:t>From main StatCan page go to Census</a:t>
            </a:r>
            <a:endParaRPr lang="en-US" b="0" dirty="0" smtClean="0">
              <a:effectLst/>
            </a:endParaRPr>
          </a:p>
          <a:p>
            <a:pPr rtl="0"/>
            <a:r>
              <a:rPr lang="en-US" dirty="0"/>
              <a:t> -- under FIND DATA (lower left) choose </a:t>
            </a:r>
            <a:r>
              <a:rPr lang="en-US" i="1" dirty="0"/>
              <a:t>Search 2016 Census Profile </a:t>
            </a:r>
            <a:r>
              <a:rPr lang="en-US" dirty="0"/>
              <a:t>for TORONTO (the choices give slightly different numbers)</a:t>
            </a:r>
            <a:endParaRPr lang="en-US" b="0" dirty="0" smtClean="0">
              <a:effectLst/>
            </a:endParaRPr>
          </a:p>
          <a:p>
            <a:pPr rtl="0"/>
            <a:r>
              <a:rPr lang="en-US" dirty="0"/>
              <a:t>-- on the results page under ALL DATA choose </a:t>
            </a:r>
            <a:r>
              <a:rPr lang="en-US" i="1" dirty="0"/>
              <a:t>Aboriginal peoples </a:t>
            </a:r>
            <a:r>
              <a:rPr lang="en-US" dirty="0"/>
              <a:t>and &lt;submit&gt;</a:t>
            </a:r>
            <a:r>
              <a:rPr lang="en-US" b="0" dirty="0" smtClean="0">
                <a:effectLst/>
              </a:rPr>
              <a:t/>
            </a:r>
            <a:br>
              <a:rPr lang="en-US" b="0" dirty="0" smtClean="0">
                <a:effectLst/>
              </a:rPr>
            </a:br>
            <a:r>
              <a:rPr lang="en-US" dirty="0"/>
              <a:t>it’s important to keep in mind -- “Users should be aware that the estimates associated with this variable are more affected than most by the incomplete enumeration of certain Indian reserves and Indian settlements in the 2016 Census of Population. For additional information, refer to the</a:t>
            </a:r>
            <a:r>
              <a:rPr lang="en-US" dirty="0">
                <a:hlinkClick r:id="rId4"/>
              </a:rPr>
              <a:t> </a:t>
            </a:r>
            <a:r>
              <a:rPr lang="en-US" i="1" u="sng" dirty="0">
                <a:hlinkClick r:id="rId4"/>
              </a:rPr>
              <a:t>Aboriginal Peoples Reference Guide, Census of Population, 2016</a:t>
            </a:r>
            <a:r>
              <a:rPr lang="en-US" dirty="0"/>
              <a:t>.”</a:t>
            </a:r>
          </a:p>
          <a:p>
            <a:pPr rtl="0"/>
            <a:endParaRPr lang="en-US" dirty="0"/>
          </a:p>
          <a:p>
            <a:r>
              <a:rPr lang="en-US" dirty="0" smtClean="0"/>
              <a:t>Population</a:t>
            </a:r>
            <a:r>
              <a:rPr lang="en-US" dirty="0"/>
              <a:t>, City of Toronto: 2,691,665</a:t>
            </a:r>
          </a:p>
          <a:p>
            <a:pPr rtl="0"/>
            <a:r>
              <a:rPr lang="en-US" dirty="0"/>
              <a:t>Aboriginal identity: 23,065</a:t>
            </a:r>
          </a:p>
          <a:p>
            <a:pPr rtl="0"/>
            <a:r>
              <a:rPr lang="en-US" dirty="0"/>
              <a:t>	First Nations 14,380 – 62%</a:t>
            </a:r>
          </a:p>
          <a:p>
            <a:pPr rtl="0"/>
            <a:r>
              <a:rPr lang="en-US" dirty="0"/>
              <a:t>	Metis 7270 – 32%</a:t>
            </a:r>
          </a:p>
          <a:p>
            <a:pPr rtl="0"/>
            <a:r>
              <a:rPr lang="en-US" dirty="0"/>
              <a:t>	Inuit 275 – 1%</a:t>
            </a:r>
          </a:p>
          <a:p>
            <a:pPr rtl="0"/>
            <a:r>
              <a:rPr lang="en-US" dirty="0"/>
              <a:t>	Multiple (2 or more of the above) 500 – 2%</a:t>
            </a:r>
          </a:p>
          <a:p>
            <a:pPr rtl="0"/>
            <a:r>
              <a:rPr lang="en-US" dirty="0"/>
              <a:t>	Not included elsewhere 645 – 3%</a:t>
            </a:r>
            <a:endParaRPr lang="en-US" b="0" dirty="0" smtClean="0">
              <a:effectLst/>
            </a:endParaRPr>
          </a:p>
          <a:p>
            <a:r>
              <a:rPr lang="en-US" b="0" dirty="0" smtClean="0">
                <a:effectLst/>
              </a:rPr>
              <a:t/>
            </a:r>
            <a:br>
              <a:rPr lang="en-US" b="0" dirty="0" smtClean="0">
                <a:effectLst/>
              </a:rPr>
            </a:br>
            <a:endParaRPr lang="en-US"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4</a:t>
            </a:fld>
            <a:endParaRPr lang="en-US" dirty="0"/>
          </a:p>
        </p:txBody>
      </p:sp>
    </p:spTree>
    <p:extLst>
      <p:ext uri="{BB962C8B-B14F-4D97-AF65-F5344CB8AC3E}">
        <p14:creationId xmlns:p14="http://schemas.microsoft.com/office/powerpoint/2010/main" val="127112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___________________________</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https://www12.statcan.gc.ca/census-recensement/2016/dp-pd/prof/details/page.cfm?Lang=E&amp;Geo1=CSD&amp;Code1=3520005&amp;Geo2=PR&amp;Code2=35&amp;SearchText=Toronto&amp;SearchType=Begins&amp;SearchPR=01&amp;B1=All&amp;GeoLevel=PR&amp;GeoCode=3520005&amp;TABID=1&amp;type=0</a:t>
            </a:r>
          </a:p>
          <a:p>
            <a:endParaRPr lang="en-US"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5</a:t>
            </a:fld>
            <a:endParaRPr lang="en-US" dirty="0"/>
          </a:p>
        </p:txBody>
      </p:sp>
    </p:spTree>
    <p:extLst>
      <p:ext uri="{BB962C8B-B14F-4D97-AF65-F5344CB8AC3E}">
        <p14:creationId xmlns:p14="http://schemas.microsoft.com/office/powerpoint/2010/main" val="1456461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6</a:t>
            </a:fld>
            <a:endParaRPr lang="en-US" dirty="0"/>
          </a:p>
        </p:txBody>
      </p:sp>
    </p:spTree>
    <p:extLst>
      <p:ext uri="{BB962C8B-B14F-4D97-AF65-F5344CB8AC3E}">
        <p14:creationId xmlns:p14="http://schemas.microsoft.com/office/powerpoint/2010/main" val="2736487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smtClean="0"/>
          </a:p>
          <a:p>
            <a:r>
              <a:rPr lang="en-US" dirty="0" smtClean="0"/>
              <a:t>The Truth and Reconciliation Commission of Canada issued a report in 2015 with 94 Calls to Action.  There are no Calls addressing libraries specifically (except for LAC) but there are several that relate to the work we do, and to our mandates.  in 2016 The CFLA Indigenous Matters committee issued its own report which highlights those Calls to Action and recommends activities to achieve them.</a:t>
            </a:r>
          </a:p>
          <a:p>
            <a:endParaRPr lang="en-US" dirty="0" smtClean="0"/>
          </a:p>
          <a:p>
            <a:r>
              <a:rPr lang="en-US" dirty="0" smtClean="0"/>
              <a:t>The CFLA report includes 10 recommendations, on this slide we have quoted the 5th one, which essentially acknowledges the biases in DDC </a:t>
            </a:r>
            <a:r>
              <a:rPr lang="en-US" dirty="0"/>
              <a:t>and LC, given that they were developed in the early 19</a:t>
            </a:r>
            <a:r>
              <a:rPr lang="en-US" baseline="30000" dirty="0"/>
              <a:t>th</a:t>
            </a:r>
            <a:r>
              <a:rPr lang="en-US" dirty="0"/>
              <a:t> century – Western, Christian, male, white view of the world – leave very little space for other worldviews – how we relate to each other and the world</a:t>
            </a:r>
            <a:endParaRPr lang="en-US" dirty="0" smtClean="0"/>
          </a:p>
          <a:p>
            <a:pPr defTabSz="931774">
              <a:defRPr/>
            </a:pPr>
            <a:endParaRPr lang="en-US" dirty="0" smtClean="0"/>
          </a:p>
          <a:p>
            <a:pPr defTabSz="931774">
              <a:defRPr/>
            </a:pPr>
            <a:r>
              <a:rPr lang="en-US" dirty="0" smtClean="0"/>
              <a:t>Can </a:t>
            </a:r>
            <a:r>
              <a:rPr lang="en-US" dirty="0"/>
              <a:t>we incorporate Indigenous ways of knowing (epistemologies) into these schemes or do we have to blow the schemes up and start fresh? Are we just slapping a </a:t>
            </a:r>
            <a:r>
              <a:rPr lang="en-US" dirty="0" err="1"/>
              <a:t>bandaid</a:t>
            </a:r>
            <a:r>
              <a:rPr lang="en-US" dirty="0"/>
              <a:t> on the problem?</a:t>
            </a:r>
            <a:endParaRPr lang="en-US" dirty="0" smtClean="0"/>
          </a:p>
          <a:p>
            <a:pPr defTabSz="931774">
              <a:defRPr/>
            </a:pPr>
            <a:endParaRPr lang="en-US" dirty="0" smtClean="0"/>
          </a:p>
          <a:p>
            <a:pPr defTabSz="931774">
              <a:defRPr/>
            </a:pPr>
            <a:endParaRPr lang="en-US" dirty="0" smtClean="0"/>
          </a:p>
          <a:p>
            <a:pPr defTabSz="931774">
              <a:defRPr/>
            </a:pPr>
            <a:r>
              <a:rPr lang="en-US" dirty="0"/>
              <a:t>Praxis – process based on theory and foundational </a:t>
            </a:r>
            <a:r>
              <a:rPr lang="en-US" dirty="0" smtClean="0"/>
              <a:t>knowledge</a:t>
            </a:r>
          </a:p>
          <a:p>
            <a:pPr defTabSz="931774">
              <a:defRPr/>
            </a:pPr>
            <a:endParaRPr lang="en-US"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b="1" dirty="0" smtClean="0"/>
              <a:t>The CFLA report - </a:t>
            </a:r>
            <a:r>
              <a:rPr lang="en-CA" dirty="0" smtClean="0">
                <a:hlinkClick r:id="rId3"/>
              </a:rPr>
              <a:t>http://cfla-fcab.ca/en/indigenous/trc_report/</a:t>
            </a:r>
            <a:endParaRPr lang="en-CA" dirty="0" smtClean="0"/>
          </a:p>
          <a:p>
            <a:pPr defTabSz="931774">
              <a:defRPr/>
            </a:pPr>
            <a:endParaRPr lang="en-US" dirty="0" smtClean="0"/>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7</a:t>
            </a:fld>
            <a:endParaRPr lang="en-US" dirty="0"/>
          </a:p>
        </p:txBody>
      </p:sp>
    </p:spTree>
    <p:extLst>
      <p:ext uri="{BB962C8B-B14F-4D97-AF65-F5344CB8AC3E}">
        <p14:creationId xmlns:p14="http://schemas.microsoft.com/office/powerpoint/2010/main" val="2035308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05928EF-133F-F04F-9E3B-2D0ED513F036}" type="slidenum">
              <a:rPr lang="en-US" smtClean="0"/>
              <a:pPr/>
              <a:t>8</a:t>
            </a:fld>
            <a:endParaRPr lang="en-US" dirty="0"/>
          </a:p>
        </p:txBody>
      </p:sp>
    </p:spTree>
    <p:extLst>
      <p:ext uri="{BB962C8B-B14F-4D97-AF65-F5344CB8AC3E}">
        <p14:creationId xmlns:p14="http://schemas.microsoft.com/office/powerpoint/2010/main" val="1730057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smtClean="0"/>
          </a:p>
          <a:p>
            <a:pPr rtl="0" latinLnBrk="0"/>
            <a:r>
              <a:rPr lang="en-US" sz="1200" kern="1200" dirty="0" smtClean="0">
                <a:solidFill>
                  <a:schemeClr val="tx1"/>
                </a:solidFill>
                <a:latin typeface="+mn-lt"/>
                <a:ea typeface="+mn-ea"/>
                <a:cs typeface="+mn-cs"/>
              </a:rPr>
              <a:t>the cataloguing community has long been talking about problems with LC subject headings,</a:t>
            </a:r>
            <a:endParaRPr lang="en-US" dirty="0" smtClean="0"/>
          </a:p>
          <a:p>
            <a:pPr rtl="0" latinLnBrk="0"/>
            <a:endParaRPr lang="en-US" dirty="0" smtClean="0"/>
          </a:p>
          <a:p>
            <a:pPr rtl="0" latinLnBrk="0"/>
            <a:r>
              <a:rPr lang="en-US" sz="1200" kern="1200" dirty="0" smtClean="0">
                <a:solidFill>
                  <a:schemeClr val="tx1"/>
                </a:solidFill>
                <a:latin typeface="+mn-lt"/>
                <a:ea typeface="+mn-ea"/>
                <a:cs typeface="+mn-cs"/>
              </a:rPr>
              <a:t>when we read about the event in Alberta in Feb 2018 that was about decolonizing description (https://</a:t>
            </a:r>
            <a:r>
              <a:rPr lang="en-US" sz="1200" kern="1200" dirty="0" err="1" smtClean="0">
                <a:solidFill>
                  <a:schemeClr val="tx1"/>
                </a:solidFill>
                <a:latin typeface="+mn-lt"/>
                <a:ea typeface="+mn-ea"/>
                <a:cs typeface="+mn-cs"/>
                <a:hlinkClick r:id="rId3"/>
              </a:rPr>
              <a:t>sites.google.com</a:t>
            </a:r>
            <a:r>
              <a:rPr lang="en-US" sz="1200" kern="1200" dirty="0" err="1" smtClean="0">
                <a:solidFill>
                  <a:schemeClr val="tx1"/>
                </a:solidFill>
                <a:latin typeface="+mn-lt"/>
                <a:ea typeface="+mn-ea"/>
                <a:cs typeface="+mn-cs"/>
              </a:rPr>
              <a:t>/</a:t>
            </a:r>
            <a:r>
              <a:rPr lang="en-US" sz="1200" kern="1200" dirty="0" err="1" smtClean="0">
                <a:solidFill>
                  <a:schemeClr val="tx1"/>
                </a:solidFill>
                <a:latin typeface="+mn-lt"/>
                <a:ea typeface="+mn-ea"/>
                <a:cs typeface="+mn-cs"/>
                <a:hlinkClick r:id="rId4"/>
              </a:rPr>
              <a:t>ualberta.ca</a:t>
            </a:r>
            <a:r>
              <a:rPr lang="en-US" sz="1200" kern="1200" dirty="0" err="1" smtClean="0">
                <a:solidFill>
                  <a:schemeClr val="tx1"/>
                </a:solidFill>
                <a:latin typeface="+mn-lt"/>
                <a:ea typeface="+mn-ea"/>
                <a:cs typeface="+mn-cs"/>
              </a:rPr>
              <a:t>/makingmeaningsymposium</a:t>
            </a:r>
            <a:r>
              <a:rPr lang="en-US" sz="1200" kern="1200" dirty="0" smtClean="0">
                <a:solidFill>
                  <a:schemeClr val="tx1"/>
                </a:solidFill>
                <a:latin typeface="+mn-lt"/>
                <a:ea typeface="+mn-ea"/>
                <a:cs typeface="+mn-cs"/>
              </a:rPr>
              <a:t>/) a few of us decided that sounded great, let's do one too</a:t>
            </a:r>
            <a:endParaRPr lang="en-US" dirty="0" smtClean="0"/>
          </a:p>
          <a:p>
            <a:pPr rtl="0" latinLnBrk="0"/>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In 2018 York and Ryerson coordinated a summit, we called it "in our own words" and people from public and academic libraries &amp; archives &amp; museums joined in, from across Canada</a:t>
            </a:r>
            <a:endParaRPr lang="en-US" dirty="0" smtClean="0"/>
          </a:p>
          <a:p>
            <a:pPr rtl="0" latinLnBrk="0"/>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by then libraryland had adopted the phrase decolonizing description, although we were familiar with the words of Eve Tuck, she co-wrote an article to remind readers what is unsettling about decolonization: </a:t>
            </a:r>
            <a:r>
              <a:rPr lang="en-US" sz="1200" i="1" kern="1200" dirty="0" smtClean="0">
                <a:solidFill>
                  <a:schemeClr val="tx1"/>
                </a:solidFill>
                <a:latin typeface="+mn-lt"/>
                <a:ea typeface="+mn-ea"/>
                <a:cs typeface="+mn-cs"/>
              </a:rPr>
              <a:t>Decolonization brings about the repatriation of Indigenous land and life; it is not a metaphor for other things we want to do to improve our societies and schools  </a:t>
            </a:r>
            <a:r>
              <a:rPr lang="en-US" sz="1200" kern="1200" dirty="0" smtClean="0">
                <a:solidFill>
                  <a:schemeClr val="tx1"/>
                </a:solidFill>
                <a:latin typeface="+mn-lt"/>
                <a:ea typeface="+mn-ea"/>
                <a:cs typeface="+mn-cs"/>
              </a:rPr>
              <a:t>(https://</a:t>
            </a:r>
            <a:r>
              <a:rPr lang="en-US" sz="1200" kern="1200" dirty="0" smtClean="0">
                <a:solidFill>
                  <a:schemeClr val="tx1"/>
                </a:solidFill>
                <a:latin typeface="+mn-lt"/>
                <a:ea typeface="+mn-ea"/>
                <a:cs typeface="+mn-cs"/>
                <a:hlinkClick r:id="rId5"/>
              </a:rPr>
              <a:t>jps.library.utoronto.ca</a:t>
            </a:r>
            <a:r>
              <a:rPr lang="en-US" sz="1200" kern="1200" dirty="0" smtClean="0">
                <a:solidFill>
                  <a:schemeClr val="tx1"/>
                </a:solidFill>
                <a:latin typeface="+mn-lt"/>
                <a:ea typeface="+mn-ea"/>
                <a:cs typeface="+mn-cs"/>
              </a:rPr>
              <a:t>/index.php/des/article/view/18630)</a:t>
            </a:r>
            <a:endParaRPr lang="en-US" dirty="0" smtClean="0"/>
          </a:p>
          <a:p>
            <a:pPr latinLnBrk="0"/>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this event included presentations and breakout groups, we talked about things such as</a:t>
            </a:r>
            <a:endParaRPr lang="en-US" dirty="0" smtClean="0"/>
          </a:p>
          <a:p>
            <a:pPr rtl="0" latinLnBrk="0"/>
            <a:r>
              <a:rPr lang="en-US" sz="1200" kern="1200" dirty="0" smtClean="0">
                <a:solidFill>
                  <a:schemeClr val="tx1"/>
                </a:solidFill>
                <a:latin typeface="+mn-lt"/>
                <a:ea typeface="+mn-ea"/>
                <a:cs typeface="+mn-cs"/>
              </a:rPr>
              <a:t>- the challenges of adapting Deer Classification in the local context</a:t>
            </a:r>
            <a:endParaRPr lang="en-US" dirty="0" smtClean="0"/>
          </a:p>
          <a:p>
            <a:pPr rtl="0" latinLnBrk="0"/>
            <a:r>
              <a:rPr lang="en-US" sz="1200" kern="1200" dirty="0" smtClean="0">
                <a:solidFill>
                  <a:schemeClr val="tx1"/>
                </a:solidFill>
                <a:latin typeface="+mn-lt"/>
                <a:ea typeface="+mn-ea"/>
                <a:cs typeface="+mn-cs"/>
              </a:rPr>
              <a:t>- how can the GLAM sector support language revitalization efforts? What aspects of our current practices could hinder language revitalization efforts?</a:t>
            </a:r>
            <a:endParaRPr lang="en-US" dirty="0" smtClean="0"/>
          </a:p>
          <a:p>
            <a:pPr rtl="0" latinLnBrk="0"/>
            <a:r>
              <a:rPr lang="en-US" sz="1200" kern="1200" dirty="0" smtClean="0">
                <a:solidFill>
                  <a:schemeClr val="tx1"/>
                </a:solidFill>
                <a:latin typeface="+mn-lt"/>
                <a:ea typeface="+mn-ea"/>
                <a:cs typeface="+mn-cs"/>
              </a:rPr>
              <a:t>- how we can use wikipedia and wikidata</a:t>
            </a:r>
            <a:endParaRPr lang="en-US" dirty="0" smtClean="0"/>
          </a:p>
          <a:p>
            <a:pPr rtl="0" latinLnBrk="0"/>
            <a:r>
              <a:rPr lang="en-US" sz="1200" kern="1200" dirty="0" smtClean="0">
                <a:solidFill>
                  <a:schemeClr val="tx1"/>
                </a:solidFill>
                <a:latin typeface="+mn-lt"/>
                <a:ea typeface="+mn-ea"/>
                <a:cs typeface="+mn-cs"/>
              </a:rPr>
              <a:t>- and the Manitoba Archives Information Network subject heading list</a:t>
            </a:r>
            <a:endParaRPr lang="en-US" dirty="0" smtClean="0"/>
          </a:p>
          <a:p>
            <a:pPr rtl="0" latinLnBrk="0"/>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We discussed the problem of IONA --  while there was representation from LAC at this event, there was no commitment from leadership to move ahead with making changes to IONA or Native Peoples.</a:t>
            </a:r>
            <a:endParaRPr lang="en-US" dirty="0" smtClean="0"/>
          </a:p>
          <a:p>
            <a:pPr rtl="0" latinLnBrk="0"/>
            <a:endParaRPr lang="en-US" dirty="0" smtClean="0"/>
          </a:p>
          <a:p>
            <a:pPr rtl="0" latinLnBrk="0"/>
            <a:r>
              <a:rPr lang="en-US" sz="1200" kern="1200" dirty="0" smtClean="0">
                <a:solidFill>
                  <a:schemeClr val="tx1"/>
                </a:solidFill>
                <a:latin typeface="+mn-lt"/>
                <a:ea typeface="+mn-ea"/>
                <a:cs typeface="+mn-cs"/>
              </a:rPr>
              <a:t>An announcement on their News page stated that  "</a:t>
            </a:r>
            <a:r>
              <a:rPr lang="en-US" sz="1200" i="1" kern="1200" dirty="0" smtClean="0">
                <a:solidFill>
                  <a:schemeClr val="tx1"/>
                </a:solidFill>
                <a:latin typeface="+mn-lt"/>
                <a:ea typeface="+mn-ea"/>
                <a:cs typeface="+mn-cs"/>
              </a:rPr>
              <a:t>LAC has decided not to go ahead for now with the changes as proposed. We will instead make a start by considering changing headings for specific Aboriginal peoples on a case by case basis"</a:t>
            </a:r>
            <a:endParaRPr lang="en-US" dirty="0" smtClean="0"/>
          </a:p>
          <a:p>
            <a:pPr rtl="0" latinLnBrk="0"/>
            <a:r>
              <a:rPr lang="en-US" sz="1200" kern="1200" dirty="0" smtClean="0">
                <a:solidFill>
                  <a:schemeClr val="tx1"/>
                </a:solidFill>
                <a:latin typeface="+mn-lt"/>
                <a:ea typeface="+mn-ea"/>
                <a:cs typeface="+mn-cs"/>
              </a:rPr>
              <a:t> from http://</a:t>
            </a:r>
            <a:r>
              <a:rPr lang="en-US" sz="1200" kern="1200" dirty="0" smtClean="0">
                <a:solidFill>
                  <a:schemeClr val="tx1"/>
                </a:solidFill>
                <a:latin typeface="+mn-lt"/>
                <a:ea typeface="+mn-ea"/>
                <a:cs typeface="+mn-cs"/>
                <a:hlinkClick r:id="rId6"/>
              </a:rPr>
              <a:t>www.bac-lac.gc.ca</a:t>
            </a:r>
            <a:r>
              <a:rPr lang="en-US" sz="1200" kern="1200" dirty="0" smtClean="0">
                <a:solidFill>
                  <a:schemeClr val="tx1"/>
                </a:solidFill>
                <a:latin typeface="+mn-lt"/>
                <a:ea typeface="+mn-ea"/>
                <a:cs typeface="+mn-cs"/>
              </a:rPr>
              <a:t>/eng/news/Pages/Archived%20news/2013/subject-headings-aboriginal-peoples.aspx</a:t>
            </a:r>
            <a:r>
              <a:rPr lang="en-US" dirty="0" smtClean="0"/>
              <a:t/>
            </a:r>
            <a:br>
              <a:rPr lang="en-US" dirty="0" smtClean="0"/>
            </a:br>
            <a:endParaRPr lang="en-US" dirty="0" smtClean="0"/>
          </a:p>
          <a:p>
            <a:pPr rtl="0" latinLnBrk="0"/>
            <a:r>
              <a:rPr lang="en-US" sz="1200" kern="1200" dirty="0" smtClean="0">
                <a:solidFill>
                  <a:schemeClr val="tx1"/>
                </a:solidFill>
                <a:latin typeface="+mn-lt"/>
                <a:ea typeface="+mn-ea"/>
                <a:cs typeface="+mn-cs"/>
              </a:rPr>
              <a:t>The following year one was held at Simon Fraser Uni in Vancouver, which featured a panel of Indigenous scholars, sharing their stories, research projects &amp; methodologies, one brought moose meat for us to try.</a:t>
            </a:r>
            <a:endParaRPr lang="en-US" dirty="0" smtClean="0"/>
          </a:p>
          <a:p>
            <a:pPr rtl="0" latinLnBrk="0"/>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At this meeting we talked more about LCSH and that is where I met Rachel Rogers who shared her experience Implementing local Indigenous subject headings at GVPL         </a:t>
            </a:r>
            <a:endParaRPr lang="en-US" dirty="0" smtClean="0"/>
          </a:p>
          <a:p>
            <a:pPr rtl="0" latinLnBrk="0"/>
            <a:r>
              <a:rPr lang="en-US" sz="1200" kern="1200" dirty="0" smtClean="0">
                <a:solidFill>
                  <a:schemeClr val="tx1"/>
                </a:solidFill>
                <a:latin typeface="+mn-lt"/>
                <a:ea typeface="+mn-ea"/>
                <a:cs typeface="+mn-cs"/>
              </a:rPr>
              <a:t>and Sue Andrews from UBC talked about their catalogue strategy in her talk -- Trying to Mean More with Metadata</a:t>
            </a:r>
            <a:endParaRPr lang="en-US" dirty="0" smtClean="0"/>
          </a:p>
          <a:p>
            <a:pPr rtl="0"/>
            <a:endParaRPr lang="en-US" dirty="0" smtClean="0"/>
          </a:p>
          <a:p>
            <a:pPr rtl="0"/>
            <a:r>
              <a:rPr lang="en-US" dirty="0" smtClean="0"/>
              <a:t/>
            </a:r>
            <a:br>
              <a:rPr lang="en-US" dirty="0" smtClean="0"/>
            </a:br>
            <a:r>
              <a:rPr lang="en-US" sz="1400" dirty="0"/>
              <a:t>google doc of discussion topics at Ryerson  </a:t>
            </a:r>
            <a:r>
              <a:rPr lang="en-US" u="sng" dirty="0">
                <a:hlinkClick r:id="rId7"/>
              </a:rPr>
              <a:t>https://docs.google.com/document/d/16YDK2MDgtzgbP2iezsWR9iUr2gOoqsoUKt3-aZ7hENY/edit#heading=</a:t>
            </a:r>
            <a:r>
              <a:rPr lang="en-US" u="sng" dirty="0" smtClean="0">
                <a:hlinkClick r:id="rId7"/>
              </a:rPr>
              <a:t>h.bt31aahxei6y</a:t>
            </a:r>
            <a:r>
              <a:rPr lang="en-US" dirty="0" smtClean="0"/>
              <a:t/>
            </a:r>
            <a:br>
              <a:rPr lang="en-US" dirty="0" smtClean="0"/>
            </a:br>
            <a:r>
              <a:rPr lang="en-US" dirty="0" smtClean="0"/>
              <a:t/>
            </a:r>
            <a:br>
              <a:rPr lang="en-US" dirty="0" smtClean="0"/>
            </a:br>
            <a:r>
              <a:rPr lang="en-US" sz="1400" dirty="0"/>
              <a:t>presentation materials and recordings from SFU  </a:t>
            </a:r>
            <a:r>
              <a:rPr lang="en-US" u="sng" dirty="0">
                <a:hlinkClick r:id="rId8"/>
              </a:rPr>
              <a:t>https://ocs.lib.sfu.ca/index.php/dcid/dcid2019/schedConf/presentations</a:t>
            </a:r>
            <a:endParaRPr lang="en-US" dirty="0" smtClean="0">
              <a:effectLst/>
            </a:endParaRPr>
          </a:p>
          <a:p>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fld id="{905928EF-133F-F04F-9E3B-2D0ED513F036}" type="slidenum">
              <a:rPr lang="en-US" smtClean="0"/>
              <a:pPr/>
              <a:t>9</a:t>
            </a:fld>
            <a:endParaRPr lang="en-US" dirty="0"/>
          </a:p>
        </p:txBody>
      </p:sp>
    </p:spTree>
    <p:extLst>
      <p:ext uri="{BB962C8B-B14F-4D97-AF65-F5344CB8AC3E}">
        <p14:creationId xmlns:p14="http://schemas.microsoft.com/office/powerpoint/2010/main" val="290145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96FB37-9BAE-DF4B-9804-76583F5A8C7F}" type="datetimeFigureOut">
              <a:rPr lang="en-US" smtClean="0"/>
              <a:pPr/>
              <a:t>1/30/20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899DE-645A-3C44-91E2-8F1E9636780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96FB37-9BAE-DF4B-9804-76583F5A8C7F}" type="datetimeFigureOut">
              <a:rPr lang="en-US" smtClean="0"/>
              <a:pPr/>
              <a:t>1/30/20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899DE-645A-3C44-91E2-8F1E9636780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96FB37-9BAE-DF4B-9804-76583F5A8C7F}" type="datetimeFigureOut">
              <a:rPr lang="en-US" smtClean="0"/>
              <a:pPr/>
              <a:t>1/30/20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899DE-645A-3C44-91E2-8F1E9636780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96FB37-9BAE-DF4B-9804-76583F5A8C7F}" type="datetimeFigureOut">
              <a:rPr lang="en-US" smtClean="0"/>
              <a:pPr/>
              <a:t>1/30/20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899DE-645A-3C44-91E2-8F1E9636780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96FB37-9BAE-DF4B-9804-76583F5A8C7F}" type="datetimeFigureOut">
              <a:rPr lang="en-US" smtClean="0"/>
              <a:pPr/>
              <a:t>1/30/20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899DE-645A-3C44-91E2-8F1E9636780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96FB37-9BAE-DF4B-9804-76583F5A8C7F}" type="datetimeFigureOut">
              <a:rPr lang="en-US" smtClean="0"/>
              <a:pPr/>
              <a:t>1/30/20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7899DE-645A-3C44-91E2-8F1E9636780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96FB37-9BAE-DF4B-9804-76583F5A8C7F}" type="datetimeFigureOut">
              <a:rPr lang="en-US" smtClean="0"/>
              <a:pPr/>
              <a:t>1/30/20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7899DE-645A-3C44-91E2-8F1E9636780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96FB37-9BAE-DF4B-9804-76583F5A8C7F}" type="datetimeFigureOut">
              <a:rPr lang="en-US" smtClean="0"/>
              <a:pPr/>
              <a:t>1/30/20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7899DE-645A-3C44-91E2-8F1E9636780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6FB37-9BAE-DF4B-9804-76583F5A8C7F}" type="datetimeFigureOut">
              <a:rPr lang="en-US" smtClean="0"/>
              <a:pPr/>
              <a:t>1/30/20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B7899DE-645A-3C44-91E2-8F1E9636780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96FB37-9BAE-DF4B-9804-76583F5A8C7F}" type="datetimeFigureOut">
              <a:rPr lang="en-US" smtClean="0"/>
              <a:pPr/>
              <a:t>1/30/20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7899DE-645A-3C44-91E2-8F1E9636780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96FB37-9BAE-DF4B-9804-76583F5A8C7F}" type="datetimeFigureOut">
              <a:rPr lang="en-US" smtClean="0"/>
              <a:pPr/>
              <a:t>1/30/20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7899DE-645A-3C44-91E2-8F1E9636780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6FB37-9BAE-DF4B-9804-76583F5A8C7F}" type="datetimeFigureOut">
              <a:rPr lang="en-US" smtClean="0"/>
              <a:pPr/>
              <a:t>1/30/20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7899DE-645A-3C44-91E2-8F1E9636780A}" type="slidenum">
              <a:rPr lang="en-US" smtClean="0"/>
              <a:pPr/>
              <a:t>‹#›</a:t>
            </a:fld>
            <a:endParaRPr lang="en-US" dirty="0"/>
          </a:p>
        </p:txBody>
      </p:sp>
    </p:spTree>
    <p:extLst>
      <p:ext uri="{BB962C8B-B14F-4D97-AF65-F5344CB8AC3E}">
        <p14:creationId xmlns:p14="http://schemas.microsoft.com/office/powerpoint/2010/main" val="6395140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hyperlink" Target="mailto:kbuehler@tpl.ca" TargetMode="External"/><Relationship Id="rId4" Type="http://schemas.openxmlformats.org/officeDocument/2006/relationships/hyperlink" Target="mailto:tgrover@ryerson.ca"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91821" y="601578"/>
            <a:ext cx="10476089" cy="2543047"/>
          </a:xfrm>
          <a:solidFill>
            <a:schemeClr val="accent4">
              <a:alpha val="35000"/>
            </a:schemeClr>
          </a:solidFill>
        </p:spPr>
        <p:txBody>
          <a:bodyPr>
            <a:normAutofit fontScale="90000"/>
          </a:bodyPr>
          <a:lstStyle/>
          <a:p>
            <a:r>
              <a:rPr lang="en-US" b="1" dirty="0" smtClean="0">
                <a:latin typeface="+mn-lt"/>
              </a:rPr>
              <a:t>Thought Processes Behind Implementing Indigenous Subject Headings in Your Local Catalogue</a:t>
            </a:r>
            <a:endParaRPr lang="en-US" b="1" dirty="0">
              <a:latin typeface="+mn-lt"/>
            </a:endParaRPr>
          </a:p>
        </p:txBody>
      </p:sp>
      <p:sp>
        <p:nvSpPr>
          <p:cNvPr id="3" name="TextBox 2"/>
          <p:cNvSpPr txBox="1"/>
          <p:nvPr/>
        </p:nvSpPr>
        <p:spPr>
          <a:xfrm>
            <a:off x="16310344" y="1446028"/>
            <a:ext cx="184731" cy="369332"/>
          </a:xfrm>
          <a:prstGeom prst="rect">
            <a:avLst/>
          </a:prstGeom>
          <a:noFill/>
        </p:spPr>
        <p:txBody>
          <a:bodyPr wrap="none" rtlCol="0">
            <a:spAutoFit/>
          </a:bodyPr>
          <a:lstStyle/>
          <a:p>
            <a:endParaRPr lang="en-US" dirty="0"/>
          </a:p>
        </p:txBody>
      </p:sp>
      <p:sp>
        <p:nvSpPr>
          <p:cNvPr id="4" name="TextBox 3"/>
          <p:cNvSpPr txBox="1"/>
          <p:nvPr/>
        </p:nvSpPr>
        <p:spPr>
          <a:xfrm>
            <a:off x="891819" y="4874497"/>
            <a:ext cx="10476089" cy="492443"/>
          </a:xfrm>
          <a:prstGeom prst="rect">
            <a:avLst/>
          </a:prstGeom>
          <a:solidFill>
            <a:schemeClr val="accent4">
              <a:alpha val="48000"/>
            </a:schemeClr>
          </a:solidFill>
        </p:spPr>
        <p:txBody>
          <a:bodyPr wrap="square" rtlCol="0">
            <a:spAutoFit/>
          </a:bodyPr>
          <a:lstStyle/>
          <a:p>
            <a:r>
              <a:rPr lang="en-US" sz="2600" b="1" dirty="0" smtClean="0"/>
              <a:t>Kelly Buehler</a:t>
            </a:r>
            <a:r>
              <a:rPr lang="en-US" sz="2600" dirty="0" smtClean="0"/>
              <a:t>, Senior Cataloguing Department Head, Toronto Public Library</a:t>
            </a:r>
            <a:endParaRPr lang="en-CA" sz="2600" dirty="0"/>
          </a:p>
        </p:txBody>
      </p:sp>
      <p:sp>
        <p:nvSpPr>
          <p:cNvPr id="5" name="TextBox 4"/>
          <p:cNvSpPr txBox="1"/>
          <p:nvPr/>
        </p:nvSpPr>
        <p:spPr>
          <a:xfrm>
            <a:off x="891820" y="5520338"/>
            <a:ext cx="10476089" cy="492443"/>
          </a:xfrm>
          <a:prstGeom prst="rect">
            <a:avLst/>
          </a:prstGeom>
          <a:solidFill>
            <a:schemeClr val="accent4">
              <a:alpha val="33000"/>
            </a:schemeClr>
          </a:solidFill>
        </p:spPr>
        <p:txBody>
          <a:bodyPr wrap="square" rtlCol="0">
            <a:spAutoFit/>
          </a:bodyPr>
          <a:lstStyle/>
          <a:p>
            <a:r>
              <a:rPr lang="en-US" sz="2600" b="1" dirty="0" smtClean="0"/>
              <a:t>Trina Grover</a:t>
            </a:r>
            <a:r>
              <a:rPr lang="en-US" sz="2600" dirty="0" smtClean="0"/>
              <a:t>, Librarian, Ryerson University</a:t>
            </a:r>
            <a:endParaRPr lang="en-CA" sz="2600" dirty="0"/>
          </a:p>
        </p:txBody>
      </p:sp>
      <p:sp>
        <p:nvSpPr>
          <p:cNvPr id="6" name="TextBox 5"/>
          <p:cNvSpPr txBox="1"/>
          <p:nvPr/>
        </p:nvSpPr>
        <p:spPr>
          <a:xfrm>
            <a:off x="891822" y="3486341"/>
            <a:ext cx="10476088" cy="523220"/>
          </a:xfrm>
          <a:prstGeom prst="rect">
            <a:avLst/>
          </a:prstGeom>
          <a:solidFill>
            <a:schemeClr val="accent4">
              <a:alpha val="66000"/>
            </a:schemeClr>
          </a:solidFill>
        </p:spPr>
        <p:txBody>
          <a:bodyPr wrap="square" rtlCol="0">
            <a:spAutoFit/>
          </a:bodyPr>
          <a:lstStyle/>
          <a:p>
            <a:r>
              <a:rPr lang="en-US" sz="2800" dirty="0" smtClean="0"/>
              <a:t>OLA Super Conference, Wednesday, January 29, 2020</a:t>
            </a:r>
            <a:endParaRPr lang="en-CA" sz="2800" dirty="0"/>
          </a:p>
        </p:txBody>
      </p:sp>
    </p:spTree>
    <p:extLst>
      <p:ext uri="{BB962C8B-B14F-4D97-AF65-F5344CB8AC3E}">
        <p14:creationId xmlns:p14="http://schemas.microsoft.com/office/powerpoint/2010/main" val="324517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1196" y="1721603"/>
            <a:ext cx="10515600" cy="2231227"/>
          </a:xfrm>
          <a:solidFill>
            <a:schemeClr val="bg1">
              <a:lumMod val="65000"/>
              <a:alpha val="71000"/>
            </a:schemeClr>
          </a:solidFill>
        </p:spPr>
        <p:txBody>
          <a:bodyPr>
            <a:normAutofit/>
          </a:bodyPr>
          <a:lstStyle/>
          <a:p>
            <a:r>
              <a:rPr lang="en-US" sz="3600" dirty="0" smtClean="0">
                <a:latin typeface="+mn-lt"/>
              </a:rPr>
              <a:t>Should we wait for Library of Congress and Library and Archives Canada to make changes to offensive subject headings?</a:t>
            </a:r>
            <a:endParaRPr lang="en-US" sz="3600" dirty="0">
              <a:latin typeface="+mn-lt"/>
            </a:endParaRPr>
          </a:p>
        </p:txBody>
      </p:sp>
      <p:sp>
        <p:nvSpPr>
          <p:cNvPr id="3" name="TextBox 2"/>
          <p:cNvSpPr txBox="1"/>
          <p:nvPr/>
        </p:nvSpPr>
        <p:spPr>
          <a:xfrm>
            <a:off x="851196" y="4211782"/>
            <a:ext cx="10515600" cy="1200329"/>
          </a:xfrm>
          <a:prstGeom prst="rect">
            <a:avLst/>
          </a:prstGeom>
          <a:solidFill>
            <a:schemeClr val="bg1">
              <a:lumMod val="65000"/>
              <a:alpha val="77000"/>
            </a:schemeClr>
          </a:solidFill>
        </p:spPr>
        <p:txBody>
          <a:bodyPr wrap="square" rtlCol="0">
            <a:spAutoFit/>
          </a:bodyPr>
          <a:lstStyle/>
          <a:p>
            <a:r>
              <a:rPr lang="en-US" sz="3600" dirty="0"/>
              <a:t>Should we go ahead and make our own decisions and changes?</a:t>
            </a:r>
            <a:endParaRPr lang="en-CA" sz="3600" dirty="0"/>
          </a:p>
        </p:txBody>
      </p:sp>
      <p:sp>
        <p:nvSpPr>
          <p:cNvPr id="4" name="TextBox 3"/>
          <p:cNvSpPr txBox="1"/>
          <p:nvPr/>
        </p:nvSpPr>
        <p:spPr>
          <a:xfrm>
            <a:off x="851196" y="549816"/>
            <a:ext cx="10515600" cy="830997"/>
          </a:xfrm>
          <a:prstGeom prst="rect">
            <a:avLst/>
          </a:prstGeom>
          <a:solidFill>
            <a:schemeClr val="bg1">
              <a:lumMod val="65000"/>
              <a:alpha val="65000"/>
            </a:schemeClr>
          </a:solidFill>
        </p:spPr>
        <p:txBody>
          <a:bodyPr wrap="square" rtlCol="0">
            <a:spAutoFit/>
          </a:bodyPr>
          <a:lstStyle/>
          <a:p>
            <a:r>
              <a:rPr lang="en-US" sz="4800" b="1" dirty="0" smtClean="0"/>
              <a:t>Indians of North America</a:t>
            </a:r>
            <a:endParaRPr lang="en-CA" sz="4800" b="1" dirty="0"/>
          </a:p>
        </p:txBody>
      </p:sp>
    </p:spTree>
    <p:extLst>
      <p:ext uri="{BB962C8B-B14F-4D97-AF65-F5344CB8AC3E}">
        <p14:creationId xmlns:p14="http://schemas.microsoft.com/office/powerpoint/2010/main" val="7841709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46218"/>
            <a:ext cx="5366906" cy="4216855"/>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073"/>
            <a:ext cx="7762257" cy="2641145"/>
          </a:xfrm>
          <a:prstGeom prst="rect">
            <a:avLst/>
          </a:prstGeom>
          <a:ln>
            <a:solidFill>
              <a:schemeClr val="tx1"/>
            </a:solidFill>
          </a:ln>
        </p:spPr>
      </p:pic>
      <p:sp>
        <p:nvSpPr>
          <p:cNvPr id="6" name="TextBox 5"/>
          <p:cNvSpPr txBox="1"/>
          <p:nvPr/>
        </p:nvSpPr>
        <p:spPr>
          <a:xfrm>
            <a:off x="6830292" y="3184984"/>
            <a:ext cx="4516581" cy="3139321"/>
          </a:xfrm>
          <a:prstGeom prst="rect">
            <a:avLst/>
          </a:prstGeom>
          <a:noFill/>
        </p:spPr>
        <p:txBody>
          <a:bodyPr wrap="square" rtlCol="0">
            <a:spAutoFit/>
          </a:bodyPr>
          <a:lstStyle/>
          <a:p>
            <a:r>
              <a:rPr lang="en-US" sz="6600" b="1" dirty="0" smtClean="0"/>
              <a:t>Two different approaches</a:t>
            </a:r>
            <a:endParaRPr lang="en-CA" sz="6600" b="1" dirty="0"/>
          </a:p>
        </p:txBody>
      </p:sp>
    </p:spTree>
    <p:extLst>
      <p:ext uri="{BB962C8B-B14F-4D97-AF65-F5344CB8AC3E}">
        <p14:creationId xmlns:p14="http://schemas.microsoft.com/office/powerpoint/2010/main" val="1652354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838200" y="3320270"/>
            <a:ext cx="10515600" cy="646331"/>
          </a:xfrm>
          <a:prstGeom prst="rect">
            <a:avLst/>
          </a:prstGeom>
          <a:solidFill>
            <a:schemeClr val="bg1">
              <a:lumMod val="85000"/>
              <a:alpha val="77000"/>
            </a:schemeClr>
          </a:solidFill>
        </p:spPr>
        <p:txBody>
          <a:bodyPr wrap="square" rtlCol="0">
            <a:spAutoFit/>
          </a:bodyPr>
          <a:lstStyle/>
          <a:p>
            <a:r>
              <a:rPr lang="en-US" sz="3600" dirty="0" smtClean="0"/>
              <a:t>Add local subject heading “First Nations”</a:t>
            </a:r>
            <a:endParaRPr lang="en-US" sz="3600" dirty="0"/>
          </a:p>
        </p:txBody>
      </p:sp>
      <p:sp>
        <p:nvSpPr>
          <p:cNvPr id="5" name="Title 4"/>
          <p:cNvSpPr>
            <a:spLocks noGrp="1"/>
          </p:cNvSpPr>
          <p:nvPr>
            <p:ph type="title"/>
          </p:nvPr>
        </p:nvSpPr>
        <p:spPr>
          <a:xfrm>
            <a:off x="838200" y="673308"/>
            <a:ext cx="10515600" cy="929628"/>
          </a:xfrm>
          <a:solidFill>
            <a:schemeClr val="bg1">
              <a:lumMod val="85000"/>
              <a:alpha val="63000"/>
            </a:schemeClr>
          </a:solidFill>
        </p:spPr>
        <p:txBody>
          <a:bodyPr>
            <a:normAutofit/>
          </a:bodyPr>
          <a:lstStyle/>
          <a:p>
            <a:r>
              <a:rPr lang="en-US" sz="4800" b="1" dirty="0" smtClean="0">
                <a:latin typeface="+mn-lt"/>
              </a:rPr>
              <a:t>TPL’s path to decolonizing access</a:t>
            </a:r>
            <a:endParaRPr lang="en-CA" sz="4800" b="1" dirty="0">
              <a:latin typeface="+mn-lt"/>
            </a:endParaRPr>
          </a:p>
        </p:txBody>
      </p:sp>
      <p:sp>
        <p:nvSpPr>
          <p:cNvPr id="6" name="Content Placeholder 5"/>
          <p:cNvSpPr>
            <a:spLocks noGrp="1"/>
          </p:cNvSpPr>
          <p:nvPr>
            <p:ph idx="1"/>
          </p:nvPr>
        </p:nvSpPr>
        <p:spPr>
          <a:xfrm>
            <a:off x="838200" y="2153074"/>
            <a:ext cx="10515600" cy="755760"/>
          </a:xfrm>
          <a:solidFill>
            <a:schemeClr val="bg1">
              <a:lumMod val="85000"/>
              <a:alpha val="79000"/>
            </a:schemeClr>
          </a:solidFill>
        </p:spPr>
        <p:txBody>
          <a:bodyPr>
            <a:normAutofit/>
          </a:bodyPr>
          <a:lstStyle/>
          <a:p>
            <a:pPr marL="0" indent="0">
              <a:buNone/>
            </a:pPr>
            <a:r>
              <a:rPr lang="en-US" sz="3600" dirty="0"/>
              <a:t>NP (Native </a:t>
            </a:r>
            <a:r>
              <a:rPr lang="en-US" sz="3600" dirty="0" smtClean="0"/>
              <a:t>Peoples) spine label</a:t>
            </a:r>
            <a:endParaRPr lang="en-CA" sz="3600" dirty="0"/>
          </a:p>
        </p:txBody>
      </p:sp>
      <p:sp>
        <p:nvSpPr>
          <p:cNvPr id="7" name="TextBox 6"/>
          <p:cNvSpPr txBox="1"/>
          <p:nvPr/>
        </p:nvSpPr>
        <p:spPr>
          <a:xfrm>
            <a:off x="838200" y="4378037"/>
            <a:ext cx="10515600" cy="646331"/>
          </a:xfrm>
          <a:prstGeom prst="rect">
            <a:avLst/>
          </a:prstGeom>
          <a:solidFill>
            <a:schemeClr val="bg1">
              <a:lumMod val="85000"/>
              <a:alpha val="81000"/>
            </a:schemeClr>
          </a:solidFill>
        </p:spPr>
        <p:txBody>
          <a:bodyPr wrap="square" rtlCol="0">
            <a:spAutoFit/>
          </a:bodyPr>
          <a:lstStyle/>
          <a:p>
            <a:r>
              <a:rPr lang="en-US" sz="3600" dirty="0" smtClean="0"/>
              <a:t>Add local note regarding the use of the term “Indians”</a:t>
            </a:r>
            <a:endParaRPr lang="en-CA" sz="3600" dirty="0"/>
          </a:p>
        </p:txBody>
      </p:sp>
    </p:spTree>
    <p:extLst>
      <p:ext uri="{BB962C8B-B14F-4D97-AF65-F5344CB8AC3E}">
        <p14:creationId xmlns:p14="http://schemas.microsoft.com/office/powerpoint/2010/main" val="21035935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0"/>
            <a:ext cx="8206908"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24" y="4088652"/>
            <a:ext cx="3976781" cy="26804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78468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 name="Picture 7"/>
          <p:cNvPicPr/>
          <p:nvPr/>
        </p:nvPicPr>
        <p:blipFill>
          <a:blip r:embed="rId3"/>
          <a:stretch>
            <a:fillRect/>
          </a:stretch>
        </p:blipFill>
        <p:spPr>
          <a:xfrm>
            <a:off x="616687" y="1786270"/>
            <a:ext cx="10802679" cy="4146697"/>
          </a:xfrm>
          <a:prstGeom prst="rect">
            <a:avLst/>
          </a:prstGeom>
          <a:ln>
            <a:noFill/>
          </a:ln>
          <a:effectLst>
            <a:outerShdw blurRad="190500" algn="tl" rotWithShape="0">
              <a:srgbClr val="000000">
                <a:alpha val="70000"/>
              </a:srgbClr>
            </a:outerShdw>
          </a:effectLst>
        </p:spPr>
      </p:pic>
      <p:sp>
        <p:nvSpPr>
          <p:cNvPr id="4" name="Title 1"/>
          <p:cNvSpPr txBox="1">
            <a:spLocks/>
          </p:cNvSpPr>
          <p:nvPr/>
        </p:nvSpPr>
        <p:spPr>
          <a:xfrm>
            <a:off x="616687" y="412376"/>
            <a:ext cx="6626795" cy="1086926"/>
          </a:xfrm>
          <a:prstGeom prst="rect">
            <a:avLst/>
          </a:prstGeom>
          <a:solidFill>
            <a:schemeClr val="bg1">
              <a:lumMod val="85000"/>
              <a:alpha val="51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smtClean="0"/>
              <a:t>Why “First Nations”?</a:t>
            </a:r>
            <a:endParaRPr lang="en-US" b="1" dirty="0"/>
          </a:p>
        </p:txBody>
      </p:sp>
      <p:pic>
        <p:nvPicPr>
          <p:cNvPr id="2" name="Picture 1"/>
          <p:cNvPicPr>
            <a:picLocks noChangeAspect="1"/>
          </p:cNvPicPr>
          <p:nvPr/>
        </p:nvPicPr>
        <p:blipFill>
          <a:blip r:embed="rId4"/>
          <a:stretch>
            <a:fillRect/>
          </a:stretch>
        </p:blipFill>
        <p:spPr>
          <a:xfrm>
            <a:off x="1925781" y="1898073"/>
            <a:ext cx="5763491" cy="1149928"/>
          </a:xfrm>
          <a:prstGeom prst="rect">
            <a:avLst/>
          </a:prstGeom>
        </p:spPr>
      </p:pic>
    </p:spTree>
    <p:extLst>
      <p:ext uri="{BB962C8B-B14F-4D97-AF65-F5344CB8AC3E}">
        <p14:creationId xmlns:p14="http://schemas.microsoft.com/office/powerpoint/2010/main" val="1660439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82" y="1357632"/>
            <a:ext cx="11742823" cy="36608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754820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017" y="2304575"/>
            <a:ext cx="10834255" cy="765174"/>
          </a:xfrm>
          <a:solidFill>
            <a:schemeClr val="bg1">
              <a:lumMod val="85000"/>
              <a:alpha val="81000"/>
            </a:schemeClr>
          </a:solidFill>
        </p:spPr>
        <p:txBody>
          <a:bodyPr>
            <a:noAutofit/>
          </a:bodyPr>
          <a:lstStyle/>
          <a:p>
            <a:pPr marL="0" indent="0">
              <a:buNone/>
            </a:pPr>
            <a:r>
              <a:rPr lang="en-US" sz="3600" dirty="0"/>
              <a:t>The Manitoba Archival and Information Network (MAIN)</a:t>
            </a:r>
          </a:p>
          <a:p>
            <a:pPr marL="0" indent="0">
              <a:buNone/>
            </a:pPr>
            <a:r>
              <a:rPr lang="en-US" sz="3600" dirty="0"/>
              <a:t/>
            </a:r>
            <a:br>
              <a:rPr lang="en-US" sz="3600" dirty="0"/>
            </a:br>
            <a:endParaRPr lang="en-US" sz="3600" dirty="0"/>
          </a:p>
        </p:txBody>
      </p:sp>
      <p:sp>
        <p:nvSpPr>
          <p:cNvPr id="4" name="Title 3"/>
          <p:cNvSpPr>
            <a:spLocks noGrp="1"/>
          </p:cNvSpPr>
          <p:nvPr>
            <p:ph type="title"/>
          </p:nvPr>
        </p:nvSpPr>
        <p:spPr>
          <a:xfrm>
            <a:off x="665017" y="930568"/>
            <a:ext cx="10834255" cy="1011815"/>
          </a:xfrm>
          <a:solidFill>
            <a:schemeClr val="bg1">
              <a:lumMod val="75000"/>
              <a:alpha val="89000"/>
            </a:schemeClr>
          </a:solidFill>
        </p:spPr>
        <p:txBody>
          <a:bodyPr>
            <a:normAutofit/>
          </a:bodyPr>
          <a:lstStyle/>
          <a:p>
            <a:r>
              <a:rPr lang="en-US" sz="4000" b="1" dirty="0" smtClean="0">
                <a:latin typeface="+mn-lt"/>
              </a:rPr>
              <a:t>Ryerson inspirations </a:t>
            </a:r>
            <a:r>
              <a:rPr lang="en-US" sz="4000" b="1" dirty="0">
                <a:latin typeface="+mn-lt"/>
              </a:rPr>
              <a:t>and </a:t>
            </a:r>
            <a:r>
              <a:rPr lang="en-US" sz="4000" b="1" dirty="0" smtClean="0">
                <a:latin typeface="+mn-lt"/>
              </a:rPr>
              <a:t>ideas </a:t>
            </a:r>
            <a:r>
              <a:rPr lang="en-US" sz="4000" b="1" dirty="0">
                <a:latin typeface="+mn-lt"/>
              </a:rPr>
              <a:t>came from</a:t>
            </a:r>
            <a:endParaRPr lang="en-US" sz="4000" dirty="0">
              <a:effectLst/>
              <a:latin typeface="+mn-lt"/>
            </a:endParaRPr>
          </a:p>
        </p:txBody>
      </p:sp>
      <p:sp>
        <p:nvSpPr>
          <p:cNvPr id="2" name="TextBox 1"/>
          <p:cNvSpPr txBox="1"/>
          <p:nvPr/>
        </p:nvSpPr>
        <p:spPr>
          <a:xfrm>
            <a:off x="665017" y="3421601"/>
            <a:ext cx="10834255" cy="1200329"/>
          </a:xfrm>
          <a:prstGeom prst="rect">
            <a:avLst/>
          </a:prstGeom>
          <a:solidFill>
            <a:schemeClr val="bg1">
              <a:lumMod val="85000"/>
              <a:alpha val="82000"/>
            </a:schemeClr>
          </a:solidFill>
        </p:spPr>
        <p:txBody>
          <a:bodyPr wrap="square" rtlCol="0">
            <a:spAutoFit/>
          </a:bodyPr>
          <a:lstStyle/>
          <a:p>
            <a:r>
              <a:rPr lang="en-US" sz="3600" dirty="0" smtClean="0"/>
              <a:t>The </a:t>
            </a:r>
            <a:r>
              <a:rPr lang="en-US" sz="3600" dirty="0"/>
              <a:t>University of </a:t>
            </a:r>
            <a:r>
              <a:rPr lang="en-US" sz="3600" dirty="0" smtClean="0"/>
              <a:t>Alberta’s Decolonizing Description Working Group (DDWG)</a:t>
            </a:r>
            <a:endParaRPr lang="en-US" sz="3600" dirty="0"/>
          </a:p>
        </p:txBody>
      </p:sp>
      <p:sp>
        <p:nvSpPr>
          <p:cNvPr id="6" name="TextBox 5"/>
          <p:cNvSpPr txBox="1"/>
          <p:nvPr/>
        </p:nvSpPr>
        <p:spPr>
          <a:xfrm>
            <a:off x="665017" y="4973782"/>
            <a:ext cx="10834255" cy="1200329"/>
          </a:xfrm>
          <a:prstGeom prst="rect">
            <a:avLst/>
          </a:prstGeom>
          <a:solidFill>
            <a:schemeClr val="bg1">
              <a:lumMod val="85000"/>
              <a:alpha val="67000"/>
            </a:schemeClr>
          </a:solidFill>
        </p:spPr>
        <p:txBody>
          <a:bodyPr wrap="square" rtlCol="0">
            <a:spAutoFit/>
          </a:bodyPr>
          <a:lstStyle/>
          <a:p>
            <a:r>
              <a:rPr lang="en-US" sz="3600" dirty="0"/>
              <a:t>The report of </a:t>
            </a:r>
            <a:r>
              <a:rPr lang="en-US" sz="3600" dirty="0" smtClean="0"/>
              <a:t>the CFLA TRC, </a:t>
            </a:r>
            <a:r>
              <a:rPr lang="en-US" sz="3600" dirty="0"/>
              <a:t>particularly the Red Team’s recommendations</a:t>
            </a:r>
          </a:p>
        </p:txBody>
      </p:sp>
    </p:spTree>
    <p:extLst>
      <p:ext uri="{BB962C8B-B14F-4D97-AF65-F5344CB8AC3E}">
        <p14:creationId xmlns:p14="http://schemas.microsoft.com/office/powerpoint/2010/main" val="9130909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4054" y="365126"/>
            <a:ext cx="9130146" cy="952256"/>
          </a:xfrm>
          <a:solidFill>
            <a:schemeClr val="bg1">
              <a:lumMod val="75000"/>
              <a:alpha val="55000"/>
            </a:schemeClr>
          </a:solidFill>
        </p:spPr>
        <p:txBody>
          <a:bodyPr/>
          <a:lstStyle/>
          <a:p>
            <a:r>
              <a:rPr lang="en-US" b="1" dirty="0">
                <a:latin typeface="+mn-lt"/>
              </a:rPr>
              <a:t>Our Goals</a:t>
            </a:r>
            <a:endParaRPr lang="en-US" dirty="0">
              <a:latin typeface="+mn-lt"/>
            </a:endParaRPr>
          </a:p>
        </p:txBody>
      </p:sp>
      <p:sp>
        <p:nvSpPr>
          <p:cNvPr id="3" name="Content Placeholder 2"/>
          <p:cNvSpPr>
            <a:spLocks noGrp="1"/>
          </p:cNvSpPr>
          <p:nvPr>
            <p:ph idx="1"/>
          </p:nvPr>
        </p:nvSpPr>
        <p:spPr>
          <a:xfrm>
            <a:off x="1614054" y="1536254"/>
            <a:ext cx="9130146" cy="792884"/>
          </a:xfrm>
          <a:solidFill>
            <a:schemeClr val="bg1">
              <a:lumMod val="75000"/>
              <a:alpha val="41000"/>
            </a:schemeClr>
          </a:solidFill>
        </p:spPr>
        <p:txBody>
          <a:bodyPr/>
          <a:lstStyle/>
          <a:p>
            <a:pPr marL="0" indent="0" fontAlgn="base">
              <a:buNone/>
            </a:pPr>
            <a:r>
              <a:rPr lang="en-US" sz="3200" dirty="0" smtClean="0"/>
              <a:t>1. Remove </a:t>
            </a:r>
            <a:r>
              <a:rPr lang="en-US" sz="3200" dirty="0"/>
              <a:t>culturally insensitive controlled vocabulary</a:t>
            </a:r>
          </a:p>
          <a:p>
            <a:pPr marL="514350" indent="-514350">
              <a:buFont typeface="+mj-lt"/>
              <a:buAutoNum type="arabicPeriod"/>
            </a:pPr>
            <a:endParaRPr lang="en-US" dirty="0"/>
          </a:p>
        </p:txBody>
      </p:sp>
      <p:sp>
        <p:nvSpPr>
          <p:cNvPr id="4" name="TextBox 3"/>
          <p:cNvSpPr txBox="1"/>
          <p:nvPr/>
        </p:nvSpPr>
        <p:spPr>
          <a:xfrm>
            <a:off x="1614054" y="2676825"/>
            <a:ext cx="9130146" cy="1077218"/>
          </a:xfrm>
          <a:prstGeom prst="rect">
            <a:avLst/>
          </a:prstGeom>
          <a:solidFill>
            <a:schemeClr val="bg1">
              <a:lumMod val="75000"/>
              <a:alpha val="76000"/>
            </a:schemeClr>
          </a:solidFill>
        </p:spPr>
        <p:txBody>
          <a:bodyPr wrap="square" rtlCol="0">
            <a:spAutoFit/>
          </a:bodyPr>
          <a:lstStyle/>
          <a:p>
            <a:pPr fontAlgn="base"/>
            <a:r>
              <a:rPr lang="en-US" sz="3200" dirty="0" smtClean="0"/>
              <a:t>2. Enhance </a:t>
            </a:r>
            <a:r>
              <a:rPr lang="en-US" sz="3200" dirty="0"/>
              <a:t>descriptive metadata for works related to Indigenous peoples</a:t>
            </a:r>
          </a:p>
        </p:txBody>
      </p:sp>
      <p:sp>
        <p:nvSpPr>
          <p:cNvPr id="6" name="TextBox 5"/>
          <p:cNvSpPr txBox="1"/>
          <p:nvPr/>
        </p:nvSpPr>
        <p:spPr>
          <a:xfrm>
            <a:off x="1614054" y="4131952"/>
            <a:ext cx="9130146" cy="584775"/>
          </a:xfrm>
          <a:prstGeom prst="rect">
            <a:avLst/>
          </a:prstGeom>
          <a:solidFill>
            <a:schemeClr val="bg1">
              <a:lumMod val="75000"/>
              <a:alpha val="66000"/>
            </a:schemeClr>
          </a:solidFill>
        </p:spPr>
        <p:txBody>
          <a:bodyPr wrap="square" rtlCol="0">
            <a:spAutoFit/>
          </a:bodyPr>
          <a:lstStyle/>
          <a:p>
            <a:pPr fontAlgn="base"/>
            <a:r>
              <a:rPr lang="en-US" sz="3200" dirty="0" smtClean="0"/>
              <a:t>3. Enhance </a:t>
            </a:r>
            <a:r>
              <a:rPr lang="en-US" sz="3200" dirty="0"/>
              <a:t>authority metadata about creators</a:t>
            </a:r>
            <a:r>
              <a:rPr lang="en-US" dirty="0"/>
              <a:t> </a:t>
            </a:r>
          </a:p>
        </p:txBody>
      </p:sp>
      <p:sp>
        <p:nvSpPr>
          <p:cNvPr id="9" name="TextBox 8"/>
          <p:cNvSpPr txBox="1"/>
          <p:nvPr/>
        </p:nvSpPr>
        <p:spPr>
          <a:xfrm>
            <a:off x="1614054" y="5094636"/>
            <a:ext cx="9130146" cy="1077218"/>
          </a:xfrm>
          <a:prstGeom prst="rect">
            <a:avLst/>
          </a:prstGeom>
          <a:solidFill>
            <a:schemeClr val="bg1">
              <a:lumMod val="75000"/>
              <a:alpha val="73000"/>
            </a:schemeClr>
          </a:solidFill>
        </p:spPr>
        <p:txBody>
          <a:bodyPr wrap="square" rtlCol="0">
            <a:spAutoFit/>
          </a:bodyPr>
          <a:lstStyle/>
          <a:p>
            <a:pPr fontAlgn="base"/>
            <a:r>
              <a:rPr lang="en-US" sz="3200" dirty="0" smtClean="0"/>
              <a:t>4. Improve </a:t>
            </a:r>
            <a:r>
              <a:rPr lang="en-US" sz="3200" dirty="0"/>
              <a:t>library staff knowledge regarding local treaties, languages and peoples</a:t>
            </a:r>
          </a:p>
        </p:txBody>
      </p:sp>
    </p:spTree>
    <p:extLst>
      <p:ext uri="{BB962C8B-B14F-4D97-AF65-F5344CB8AC3E}">
        <p14:creationId xmlns:p14="http://schemas.microsoft.com/office/powerpoint/2010/main" val="1480399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13453"/>
            <a:ext cx="10515600" cy="1709449"/>
          </a:xfrm>
          <a:solidFill>
            <a:schemeClr val="bg1">
              <a:lumMod val="85000"/>
              <a:alpha val="81000"/>
            </a:schemeClr>
          </a:solidFill>
        </p:spPr>
        <p:txBody>
          <a:bodyPr>
            <a:normAutofit/>
          </a:bodyPr>
          <a:lstStyle/>
          <a:p>
            <a:r>
              <a:rPr lang="en-US" sz="3600" dirty="0">
                <a:latin typeface="+mn-lt"/>
              </a:rPr>
              <a:t>Ryerson created a working copy of the MAIN </a:t>
            </a:r>
            <a:r>
              <a:rPr lang="en-US" sz="3600" dirty="0" smtClean="0">
                <a:latin typeface="+mn-lt"/>
              </a:rPr>
              <a:t>spreadsheet</a:t>
            </a:r>
            <a:r>
              <a:rPr lang="en-US" sz="3600" dirty="0">
                <a:latin typeface="+mn-lt"/>
              </a:rPr>
              <a:t>, edited or created local authority data, documented decisions &amp; many </a:t>
            </a:r>
            <a:r>
              <a:rPr lang="en-US" sz="3600" dirty="0" smtClean="0">
                <a:latin typeface="+mn-lt"/>
              </a:rPr>
              <a:t>questions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04523972"/>
              </p:ext>
            </p:extLst>
          </p:nvPr>
        </p:nvGraphicFramePr>
        <p:xfrm>
          <a:off x="838200" y="2381793"/>
          <a:ext cx="10515600" cy="4170682"/>
        </p:xfrm>
        <a:graphic>
          <a:graphicData uri="http://schemas.openxmlformats.org/drawingml/2006/table">
            <a:tbl>
              <a:tblPr/>
              <a:tblGrid>
                <a:gridCol w="4066309">
                  <a:extLst>
                    <a:ext uri="{9D8B030D-6E8A-4147-A177-3AD203B41FA5}">
                      <a16:colId xmlns:a16="http://schemas.microsoft.com/office/drawing/2014/main" xmlns="" val="20000"/>
                    </a:ext>
                  </a:extLst>
                </a:gridCol>
                <a:gridCol w="6449291">
                  <a:extLst>
                    <a:ext uri="{9D8B030D-6E8A-4147-A177-3AD203B41FA5}">
                      <a16:colId xmlns:a16="http://schemas.microsoft.com/office/drawing/2014/main" xmlns="" val="20001"/>
                    </a:ext>
                  </a:extLst>
                </a:gridCol>
              </a:tblGrid>
              <a:tr h="924738">
                <a:tc>
                  <a:txBody>
                    <a:bodyPr/>
                    <a:lstStyle/>
                    <a:p>
                      <a:pPr rtl="0" fontAlgn="t">
                        <a:spcBef>
                          <a:spcPts val="0"/>
                        </a:spcBef>
                        <a:spcAft>
                          <a:spcPts val="0"/>
                        </a:spcAft>
                      </a:pPr>
                      <a:r>
                        <a:rPr lang="en-US" sz="3200" b="0" i="0" u="none" strike="noStrike" dirty="0" smtClean="0">
                          <a:solidFill>
                            <a:srgbClr val="000000"/>
                          </a:solidFill>
                          <a:effectLst/>
                          <a:latin typeface="Calibri" charset="0"/>
                        </a:rPr>
                        <a:t>Indians</a:t>
                      </a:r>
                      <a:r>
                        <a:rPr lang="en-US" sz="3200" b="0" i="0" u="none" strike="noStrike" baseline="0" dirty="0" smtClean="0">
                          <a:solidFill>
                            <a:srgbClr val="000000"/>
                          </a:solidFill>
                          <a:effectLst/>
                          <a:latin typeface="Calibri" charset="0"/>
                        </a:rPr>
                        <a:t> of North America</a:t>
                      </a:r>
                      <a:endParaRPr lang="en-US" sz="3200" dirty="0">
                        <a:effectLst/>
                      </a:endParaRPr>
                    </a:p>
                  </a:txBody>
                  <a:tcPr marL="97367" marR="97367" marT="97367" marB="97367">
                    <a:lnL w="12700" cap="flat" cmpd="sng" algn="ctr">
                      <a:solidFill>
                        <a:srgbClr val="9E9E9E"/>
                      </a:solidFill>
                      <a:prstDash val="solid"/>
                      <a:round/>
                      <a:headEnd type="none" w="med" len="med"/>
                      <a:tailEnd type="none" w="med" len="med"/>
                    </a:lnL>
                    <a:lnR w="12700" cap="flat" cmpd="sng" algn="ctr">
                      <a:solidFill>
                        <a:srgbClr val="9E9E9E"/>
                      </a:solidFill>
                      <a:prstDash val="solid"/>
                      <a:round/>
                      <a:headEnd type="none" w="med" len="med"/>
                      <a:tailEnd type="none" w="med" len="med"/>
                    </a:lnR>
                    <a:lnT w="12700" cap="flat" cmpd="sng" algn="ctr">
                      <a:solidFill>
                        <a:srgbClr val="9E9E9E"/>
                      </a:solidFill>
                      <a:prstDash val="solid"/>
                      <a:round/>
                      <a:headEnd type="none" w="med" len="med"/>
                      <a:tailEnd type="none" w="med" len="med"/>
                    </a:lnT>
                    <a:lnB w="12700" cap="flat" cmpd="sng" algn="ctr">
                      <a:solidFill>
                        <a:srgbClr val="9E9E9E"/>
                      </a:solidFill>
                      <a:prstDash val="solid"/>
                      <a:round/>
                      <a:headEnd type="none" w="med" len="med"/>
                      <a:tailEnd type="none" w="med" len="med"/>
                    </a:lnB>
                    <a:solidFill>
                      <a:schemeClr val="bg1">
                        <a:lumMod val="95000"/>
                        <a:alpha val="73000"/>
                      </a:schemeClr>
                    </a:solidFill>
                  </a:tcPr>
                </a:tc>
                <a:tc>
                  <a:txBody>
                    <a:bodyPr/>
                    <a:lstStyle/>
                    <a:p>
                      <a:pPr rtl="0" fontAlgn="t">
                        <a:spcBef>
                          <a:spcPts val="0"/>
                        </a:spcBef>
                        <a:spcAft>
                          <a:spcPts val="0"/>
                        </a:spcAft>
                      </a:pPr>
                      <a:r>
                        <a:rPr lang="en-US" sz="3200" b="1" i="0" u="none" strike="noStrike" dirty="0">
                          <a:solidFill>
                            <a:srgbClr val="000000"/>
                          </a:solidFill>
                          <a:effectLst/>
                          <a:latin typeface="Calibri" charset="0"/>
                        </a:rPr>
                        <a:t>Indigenous peoples -- North America</a:t>
                      </a:r>
                      <a:endParaRPr lang="en-US" sz="3200" dirty="0">
                        <a:effectLst/>
                      </a:endParaRPr>
                    </a:p>
                  </a:txBody>
                  <a:tcPr marL="97367" marR="97367" marT="97367" marB="97367">
                    <a:lnL w="12700" cap="flat" cmpd="sng" algn="ctr">
                      <a:solidFill>
                        <a:srgbClr val="9E9E9E"/>
                      </a:solidFill>
                      <a:prstDash val="solid"/>
                      <a:round/>
                      <a:headEnd type="none" w="med" len="med"/>
                      <a:tailEnd type="none" w="med" len="med"/>
                    </a:lnL>
                    <a:lnR w="12700" cap="flat" cmpd="sng" algn="ctr">
                      <a:solidFill>
                        <a:srgbClr val="9E9E9E"/>
                      </a:solidFill>
                      <a:prstDash val="solid"/>
                      <a:round/>
                      <a:headEnd type="none" w="med" len="med"/>
                      <a:tailEnd type="none" w="med" len="med"/>
                    </a:lnR>
                    <a:lnT w="12700" cap="flat" cmpd="sng" algn="ctr">
                      <a:solidFill>
                        <a:srgbClr val="9E9E9E"/>
                      </a:solidFill>
                      <a:prstDash val="solid"/>
                      <a:round/>
                      <a:headEnd type="none" w="med" len="med"/>
                      <a:tailEnd type="none" w="med" len="med"/>
                    </a:lnT>
                    <a:lnB w="12700" cap="flat" cmpd="sng" algn="ctr">
                      <a:solidFill>
                        <a:srgbClr val="9E9E9E"/>
                      </a:solidFill>
                      <a:prstDash val="solid"/>
                      <a:round/>
                      <a:headEnd type="none" w="med" len="med"/>
                      <a:tailEnd type="none" w="med" len="med"/>
                    </a:lnB>
                    <a:solidFill>
                      <a:schemeClr val="bg1">
                        <a:lumMod val="95000"/>
                        <a:alpha val="73000"/>
                      </a:schemeClr>
                    </a:solidFill>
                  </a:tcPr>
                </a:tc>
                <a:extLst>
                  <a:ext uri="{0D108BD9-81ED-4DB2-BD59-A6C34878D82A}">
                    <a16:rowId xmlns:a16="http://schemas.microsoft.com/office/drawing/2014/main" xmlns="" val="10000"/>
                  </a:ext>
                </a:extLst>
              </a:tr>
              <a:tr h="915247">
                <a:tc>
                  <a:txBody>
                    <a:bodyPr/>
                    <a:lstStyle/>
                    <a:p>
                      <a:pPr rtl="0" fontAlgn="t">
                        <a:spcBef>
                          <a:spcPts val="0"/>
                        </a:spcBef>
                        <a:spcAft>
                          <a:spcPts val="0"/>
                        </a:spcAft>
                      </a:pPr>
                      <a:r>
                        <a:rPr lang="en-US" sz="3200" b="0" i="0" u="none" strike="noStrike" dirty="0">
                          <a:solidFill>
                            <a:srgbClr val="000000"/>
                          </a:solidFill>
                          <a:effectLst/>
                          <a:latin typeface="Calibri" charset="0"/>
                        </a:rPr>
                        <a:t>Indian beadwork</a:t>
                      </a:r>
                      <a:endParaRPr lang="en-US" sz="3200" dirty="0">
                        <a:effectLst/>
                      </a:endParaRPr>
                    </a:p>
                  </a:txBody>
                  <a:tcPr marL="97367" marR="97367" marT="97367" marB="97367">
                    <a:lnL w="12700" cap="flat" cmpd="sng" algn="ctr">
                      <a:solidFill>
                        <a:srgbClr val="9E9E9E"/>
                      </a:solidFill>
                      <a:prstDash val="solid"/>
                      <a:round/>
                      <a:headEnd type="none" w="med" len="med"/>
                      <a:tailEnd type="none" w="med" len="med"/>
                    </a:lnL>
                    <a:lnR w="12700" cap="flat" cmpd="sng" algn="ctr">
                      <a:solidFill>
                        <a:srgbClr val="9E9E9E"/>
                      </a:solidFill>
                      <a:prstDash val="solid"/>
                      <a:round/>
                      <a:headEnd type="none" w="med" len="med"/>
                      <a:tailEnd type="none" w="med" len="med"/>
                    </a:lnR>
                    <a:lnT w="12700" cap="flat" cmpd="sng" algn="ctr">
                      <a:solidFill>
                        <a:srgbClr val="9E9E9E"/>
                      </a:solidFill>
                      <a:prstDash val="solid"/>
                      <a:round/>
                      <a:headEnd type="none" w="med" len="med"/>
                      <a:tailEnd type="none" w="med" len="med"/>
                    </a:lnT>
                    <a:lnB w="12700" cap="flat" cmpd="sng" algn="ctr">
                      <a:solidFill>
                        <a:srgbClr val="9E9E9E"/>
                      </a:solidFill>
                      <a:prstDash val="solid"/>
                      <a:round/>
                      <a:headEnd type="none" w="med" len="med"/>
                      <a:tailEnd type="none" w="med" len="med"/>
                    </a:lnB>
                    <a:solidFill>
                      <a:schemeClr val="bg1">
                        <a:lumMod val="95000"/>
                        <a:alpha val="73000"/>
                      </a:schemeClr>
                    </a:solidFill>
                  </a:tcPr>
                </a:tc>
                <a:tc>
                  <a:txBody>
                    <a:bodyPr/>
                    <a:lstStyle/>
                    <a:p>
                      <a:pPr rtl="0" fontAlgn="t">
                        <a:spcBef>
                          <a:spcPts val="0"/>
                        </a:spcBef>
                        <a:spcAft>
                          <a:spcPts val="0"/>
                        </a:spcAft>
                      </a:pPr>
                      <a:r>
                        <a:rPr lang="en-US" sz="3200" b="1" i="0" u="none" strike="noStrike" dirty="0">
                          <a:solidFill>
                            <a:srgbClr val="000000"/>
                          </a:solidFill>
                          <a:effectLst/>
                          <a:latin typeface="Calibri" charset="0"/>
                        </a:rPr>
                        <a:t>Indigenous beadwork</a:t>
                      </a:r>
                      <a:endParaRPr lang="en-US" sz="3200" dirty="0">
                        <a:effectLst/>
                      </a:endParaRPr>
                    </a:p>
                  </a:txBody>
                  <a:tcPr marL="97367" marR="97367" marT="97367" marB="97367">
                    <a:lnL w="12700" cap="flat" cmpd="sng" algn="ctr">
                      <a:solidFill>
                        <a:srgbClr val="9E9E9E"/>
                      </a:solidFill>
                      <a:prstDash val="solid"/>
                      <a:round/>
                      <a:headEnd type="none" w="med" len="med"/>
                      <a:tailEnd type="none" w="med" len="med"/>
                    </a:lnL>
                    <a:lnR w="12700" cap="flat" cmpd="sng" algn="ctr">
                      <a:solidFill>
                        <a:srgbClr val="9E9E9E"/>
                      </a:solidFill>
                      <a:prstDash val="solid"/>
                      <a:round/>
                      <a:headEnd type="none" w="med" len="med"/>
                      <a:tailEnd type="none" w="med" len="med"/>
                    </a:lnR>
                    <a:lnT w="12700" cap="flat" cmpd="sng" algn="ctr">
                      <a:solidFill>
                        <a:srgbClr val="9E9E9E"/>
                      </a:solidFill>
                      <a:prstDash val="solid"/>
                      <a:round/>
                      <a:headEnd type="none" w="med" len="med"/>
                      <a:tailEnd type="none" w="med" len="med"/>
                    </a:lnT>
                    <a:lnB w="12700" cap="flat" cmpd="sng" algn="ctr">
                      <a:solidFill>
                        <a:srgbClr val="9E9E9E"/>
                      </a:solidFill>
                      <a:prstDash val="solid"/>
                      <a:round/>
                      <a:headEnd type="none" w="med" len="med"/>
                      <a:tailEnd type="none" w="med" len="med"/>
                    </a:lnB>
                    <a:solidFill>
                      <a:schemeClr val="bg1">
                        <a:lumMod val="95000"/>
                        <a:alpha val="73000"/>
                      </a:schemeClr>
                    </a:solidFill>
                  </a:tcPr>
                </a:tc>
                <a:extLst>
                  <a:ext uri="{0D108BD9-81ED-4DB2-BD59-A6C34878D82A}">
                    <a16:rowId xmlns:a16="http://schemas.microsoft.com/office/drawing/2014/main" xmlns="" val="10001"/>
                  </a:ext>
                </a:extLst>
              </a:tr>
              <a:tr h="915247">
                <a:tc>
                  <a:txBody>
                    <a:bodyPr/>
                    <a:lstStyle/>
                    <a:p>
                      <a:pPr rtl="0" fontAlgn="t">
                        <a:spcBef>
                          <a:spcPts val="0"/>
                        </a:spcBef>
                        <a:spcAft>
                          <a:spcPts val="0"/>
                        </a:spcAft>
                      </a:pPr>
                      <a:r>
                        <a:rPr lang="en-US" sz="3200" b="1" i="0" u="none" strike="noStrike" dirty="0">
                          <a:solidFill>
                            <a:srgbClr val="000000"/>
                          </a:solidFill>
                          <a:effectLst/>
                          <a:latin typeface="Calibri" charset="0"/>
                        </a:rPr>
                        <a:t>Indian agents</a:t>
                      </a:r>
                      <a:endParaRPr lang="en-US" sz="3200" dirty="0">
                        <a:effectLst/>
                      </a:endParaRPr>
                    </a:p>
                  </a:txBody>
                  <a:tcPr marL="97367" marR="97367" marT="97367" marB="97367">
                    <a:lnL w="12700" cap="flat" cmpd="sng" algn="ctr">
                      <a:solidFill>
                        <a:srgbClr val="9E9E9E"/>
                      </a:solidFill>
                      <a:prstDash val="solid"/>
                      <a:round/>
                      <a:headEnd type="none" w="med" len="med"/>
                      <a:tailEnd type="none" w="med" len="med"/>
                    </a:lnL>
                    <a:lnR w="12700" cap="flat" cmpd="sng" algn="ctr">
                      <a:solidFill>
                        <a:srgbClr val="9E9E9E"/>
                      </a:solidFill>
                      <a:prstDash val="solid"/>
                      <a:round/>
                      <a:headEnd type="none" w="med" len="med"/>
                      <a:tailEnd type="none" w="med" len="med"/>
                    </a:lnR>
                    <a:lnT w="12700" cap="flat" cmpd="sng" algn="ctr">
                      <a:solidFill>
                        <a:srgbClr val="9E9E9E"/>
                      </a:solidFill>
                      <a:prstDash val="solid"/>
                      <a:round/>
                      <a:headEnd type="none" w="med" len="med"/>
                      <a:tailEnd type="none" w="med" len="med"/>
                    </a:lnT>
                    <a:lnB w="12700" cap="flat" cmpd="sng" algn="ctr">
                      <a:solidFill>
                        <a:srgbClr val="9E9E9E"/>
                      </a:solidFill>
                      <a:prstDash val="solid"/>
                      <a:round/>
                      <a:headEnd type="none" w="med" len="med"/>
                      <a:tailEnd type="none" w="med" len="med"/>
                    </a:lnB>
                    <a:solidFill>
                      <a:schemeClr val="bg1">
                        <a:lumMod val="95000"/>
                        <a:alpha val="73000"/>
                      </a:schemeClr>
                    </a:solidFill>
                  </a:tcPr>
                </a:tc>
                <a:tc>
                  <a:txBody>
                    <a:bodyPr/>
                    <a:lstStyle/>
                    <a:p>
                      <a:pPr rtl="0" fontAlgn="t">
                        <a:spcBef>
                          <a:spcPts val="0"/>
                        </a:spcBef>
                        <a:spcAft>
                          <a:spcPts val="0"/>
                        </a:spcAft>
                      </a:pPr>
                      <a:r>
                        <a:rPr lang="en-US" sz="3200" b="0" i="1" u="none" strike="noStrike" dirty="0">
                          <a:solidFill>
                            <a:srgbClr val="000000"/>
                          </a:solidFill>
                          <a:effectLst/>
                          <a:latin typeface="Calibri" charset="0"/>
                        </a:rPr>
                        <a:t>no change</a:t>
                      </a:r>
                      <a:endParaRPr lang="en-US" sz="3200" dirty="0">
                        <a:effectLst/>
                      </a:endParaRPr>
                    </a:p>
                  </a:txBody>
                  <a:tcPr marL="97367" marR="97367" marT="97367" marB="97367">
                    <a:lnL w="12700" cap="flat" cmpd="sng" algn="ctr">
                      <a:solidFill>
                        <a:srgbClr val="9E9E9E"/>
                      </a:solidFill>
                      <a:prstDash val="solid"/>
                      <a:round/>
                      <a:headEnd type="none" w="med" len="med"/>
                      <a:tailEnd type="none" w="med" len="med"/>
                    </a:lnL>
                    <a:lnR w="12700" cap="flat" cmpd="sng" algn="ctr">
                      <a:solidFill>
                        <a:srgbClr val="9E9E9E"/>
                      </a:solidFill>
                      <a:prstDash val="solid"/>
                      <a:round/>
                      <a:headEnd type="none" w="med" len="med"/>
                      <a:tailEnd type="none" w="med" len="med"/>
                    </a:lnR>
                    <a:lnT w="12700" cap="flat" cmpd="sng" algn="ctr">
                      <a:solidFill>
                        <a:srgbClr val="9E9E9E"/>
                      </a:solidFill>
                      <a:prstDash val="solid"/>
                      <a:round/>
                      <a:headEnd type="none" w="med" len="med"/>
                      <a:tailEnd type="none" w="med" len="med"/>
                    </a:lnT>
                    <a:lnB w="12700" cap="flat" cmpd="sng" algn="ctr">
                      <a:solidFill>
                        <a:srgbClr val="9E9E9E"/>
                      </a:solidFill>
                      <a:prstDash val="solid"/>
                      <a:round/>
                      <a:headEnd type="none" w="med" len="med"/>
                      <a:tailEnd type="none" w="med" len="med"/>
                    </a:lnB>
                    <a:solidFill>
                      <a:schemeClr val="bg1">
                        <a:lumMod val="95000"/>
                        <a:alpha val="73000"/>
                      </a:schemeClr>
                    </a:solidFill>
                  </a:tcPr>
                </a:tc>
                <a:extLst>
                  <a:ext uri="{0D108BD9-81ED-4DB2-BD59-A6C34878D82A}">
                    <a16:rowId xmlns:a16="http://schemas.microsoft.com/office/drawing/2014/main" xmlns="" val="10002"/>
                  </a:ext>
                </a:extLst>
              </a:tr>
              <a:tr h="915247">
                <a:tc>
                  <a:txBody>
                    <a:bodyPr/>
                    <a:lstStyle/>
                    <a:p>
                      <a:pPr rtl="0" fontAlgn="t">
                        <a:spcBef>
                          <a:spcPts val="0"/>
                        </a:spcBef>
                        <a:spcAft>
                          <a:spcPts val="0"/>
                        </a:spcAft>
                      </a:pPr>
                      <a:r>
                        <a:rPr lang="en-US" sz="3200" b="0" i="0" u="none" strike="noStrike" dirty="0">
                          <a:solidFill>
                            <a:srgbClr val="000000"/>
                          </a:solidFill>
                          <a:effectLst/>
                          <a:latin typeface="Calibri" charset="0"/>
                        </a:rPr>
                        <a:t>Indian business enterprises</a:t>
                      </a:r>
                      <a:endParaRPr lang="en-US" sz="3200" dirty="0">
                        <a:effectLst/>
                      </a:endParaRPr>
                    </a:p>
                  </a:txBody>
                  <a:tcPr marL="97367" marR="97367" marT="97367" marB="97367">
                    <a:lnL w="12700" cap="flat" cmpd="sng" algn="ctr">
                      <a:solidFill>
                        <a:srgbClr val="9E9E9E"/>
                      </a:solidFill>
                      <a:prstDash val="solid"/>
                      <a:round/>
                      <a:headEnd type="none" w="med" len="med"/>
                      <a:tailEnd type="none" w="med" len="med"/>
                    </a:lnL>
                    <a:lnR w="12700" cap="flat" cmpd="sng" algn="ctr">
                      <a:solidFill>
                        <a:srgbClr val="9E9E9E"/>
                      </a:solidFill>
                      <a:prstDash val="solid"/>
                      <a:round/>
                      <a:headEnd type="none" w="med" len="med"/>
                      <a:tailEnd type="none" w="med" len="med"/>
                    </a:lnR>
                    <a:lnT w="12700" cap="flat" cmpd="sng" algn="ctr">
                      <a:solidFill>
                        <a:srgbClr val="9E9E9E"/>
                      </a:solidFill>
                      <a:prstDash val="solid"/>
                      <a:round/>
                      <a:headEnd type="none" w="med" len="med"/>
                      <a:tailEnd type="none" w="med" len="med"/>
                    </a:lnT>
                    <a:lnB w="12700" cap="flat" cmpd="sng" algn="ctr">
                      <a:solidFill>
                        <a:srgbClr val="9E9E9E"/>
                      </a:solidFill>
                      <a:prstDash val="solid"/>
                      <a:round/>
                      <a:headEnd type="none" w="med" len="med"/>
                      <a:tailEnd type="none" w="med" len="med"/>
                    </a:lnB>
                    <a:solidFill>
                      <a:schemeClr val="bg1">
                        <a:lumMod val="95000"/>
                        <a:alpha val="73000"/>
                      </a:schemeClr>
                    </a:solidFill>
                  </a:tcPr>
                </a:tc>
                <a:tc>
                  <a:txBody>
                    <a:bodyPr/>
                    <a:lstStyle/>
                    <a:p>
                      <a:pPr rtl="0" fontAlgn="t">
                        <a:spcBef>
                          <a:spcPts val="0"/>
                        </a:spcBef>
                        <a:spcAft>
                          <a:spcPts val="0"/>
                        </a:spcAft>
                      </a:pPr>
                      <a:r>
                        <a:rPr lang="en-US" sz="3200" b="1" i="0" u="none" strike="noStrike" dirty="0">
                          <a:solidFill>
                            <a:srgbClr val="000000"/>
                          </a:solidFill>
                          <a:effectLst/>
                          <a:latin typeface="Calibri" charset="0"/>
                        </a:rPr>
                        <a:t>Indigenous business enterprises</a:t>
                      </a:r>
                      <a:endParaRPr lang="en-US" sz="3200" dirty="0">
                        <a:effectLst/>
                      </a:endParaRPr>
                    </a:p>
                  </a:txBody>
                  <a:tcPr marL="97367" marR="97367" marT="97367" marB="97367">
                    <a:lnL w="12700" cap="flat" cmpd="sng" algn="ctr">
                      <a:solidFill>
                        <a:srgbClr val="9E9E9E"/>
                      </a:solidFill>
                      <a:prstDash val="solid"/>
                      <a:round/>
                      <a:headEnd type="none" w="med" len="med"/>
                      <a:tailEnd type="none" w="med" len="med"/>
                    </a:lnL>
                    <a:lnR w="12700" cap="flat" cmpd="sng" algn="ctr">
                      <a:solidFill>
                        <a:srgbClr val="9E9E9E"/>
                      </a:solidFill>
                      <a:prstDash val="solid"/>
                      <a:round/>
                      <a:headEnd type="none" w="med" len="med"/>
                      <a:tailEnd type="none" w="med" len="med"/>
                    </a:lnR>
                    <a:lnT w="12700" cap="flat" cmpd="sng" algn="ctr">
                      <a:solidFill>
                        <a:srgbClr val="9E9E9E"/>
                      </a:solidFill>
                      <a:prstDash val="solid"/>
                      <a:round/>
                      <a:headEnd type="none" w="med" len="med"/>
                      <a:tailEnd type="none" w="med" len="med"/>
                    </a:lnT>
                    <a:lnB w="12700" cap="flat" cmpd="sng" algn="ctr">
                      <a:solidFill>
                        <a:srgbClr val="9E9E9E"/>
                      </a:solidFill>
                      <a:prstDash val="solid"/>
                      <a:round/>
                      <a:headEnd type="none" w="med" len="med"/>
                      <a:tailEnd type="none" w="med" len="med"/>
                    </a:lnB>
                    <a:solidFill>
                      <a:schemeClr val="bg1">
                        <a:lumMod val="95000"/>
                        <a:alpha val="73000"/>
                      </a:schemeClr>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139200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753052"/>
            <a:ext cx="10515600" cy="2294948"/>
          </a:xfrm>
          <a:solidFill>
            <a:schemeClr val="bg1">
              <a:lumMod val="85000"/>
              <a:alpha val="63000"/>
            </a:schemeClr>
          </a:solidFill>
        </p:spPr>
        <p:txBody>
          <a:bodyPr>
            <a:noAutofit/>
          </a:bodyPr>
          <a:lstStyle/>
          <a:p>
            <a:r>
              <a:rPr lang="en-US" sz="3600" dirty="0" smtClean="0">
                <a:latin typeface="+mn-lt"/>
              </a:rPr>
              <a:t>Library </a:t>
            </a:r>
            <a:r>
              <a:rPr lang="en-US" sz="3600" dirty="0">
                <a:latin typeface="+mn-lt"/>
              </a:rPr>
              <a:t>assistants retrospectively added Summary notes and/or Tables of Contents notes to existing records</a:t>
            </a:r>
            <a:br>
              <a:rPr lang="en-US" sz="3600" dirty="0">
                <a:latin typeface="+mn-lt"/>
              </a:rPr>
            </a:br>
            <a:r>
              <a:rPr lang="en-US" sz="3600" dirty="0">
                <a:latin typeface="+mn-lt"/>
              </a:rPr>
              <a:t>in selected ranges of LC classes E98 &amp; E99 (History of the Americas</a:t>
            </a:r>
            <a:r>
              <a:rPr lang="en-US" sz="3600" dirty="0" smtClean="0">
                <a:latin typeface="+mn-lt"/>
              </a:rPr>
              <a:t>)</a:t>
            </a:r>
            <a:endParaRPr lang="en-US" sz="3600" dirty="0">
              <a:latin typeface="+mn-lt"/>
            </a:endParaRPr>
          </a:p>
        </p:txBody>
      </p:sp>
      <p:sp>
        <p:nvSpPr>
          <p:cNvPr id="3" name="Content Placeholder 2"/>
          <p:cNvSpPr>
            <a:spLocks noGrp="1"/>
          </p:cNvSpPr>
          <p:nvPr>
            <p:ph idx="1"/>
          </p:nvPr>
        </p:nvSpPr>
        <p:spPr>
          <a:xfrm>
            <a:off x="838200" y="3474315"/>
            <a:ext cx="10515600" cy="1776557"/>
          </a:xfrm>
          <a:solidFill>
            <a:schemeClr val="bg1">
              <a:lumMod val="85000"/>
              <a:alpha val="64000"/>
            </a:schemeClr>
          </a:solidFill>
        </p:spPr>
        <p:txBody>
          <a:bodyPr>
            <a:normAutofit/>
          </a:bodyPr>
          <a:lstStyle/>
          <a:p>
            <a:pPr marL="0" indent="0">
              <a:buNone/>
            </a:pPr>
            <a:r>
              <a:rPr lang="en-US" sz="3600" dirty="0"/>
              <a:t>Hosted and participated in Wikipedia </a:t>
            </a:r>
            <a:r>
              <a:rPr lang="en-US" sz="3600" dirty="0" smtClean="0"/>
              <a:t>edit-athons </a:t>
            </a:r>
            <a:r>
              <a:rPr lang="en-US" sz="3600" dirty="0"/>
              <a:t>focused on lifting the voices of Indigenous women, artists, </a:t>
            </a:r>
            <a:r>
              <a:rPr lang="en-US" sz="3600" dirty="0" smtClean="0"/>
              <a:t>communities</a:t>
            </a:r>
            <a:endParaRPr lang="en-US" sz="3600" dirty="0"/>
          </a:p>
        </p:txBody>
      </p:sp>
    </p:spTree>
    <p:extLst>
      <p:ext uri="{BB962C8B-B14F-4D97-AF65-F5344CB8AC3E}">
        <p14:creationId xmlns:p14="http://schemas.microsoft.com/office/powerpoint/2010/main" val="1451371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60376" y="1470213"/>
            <a:ext cx="5324932" cy="1465110"/>
          </a:xfrm>
          <a:solidFill>
            <a:schemeClr val="bg1">
              <a:lumMod val="75000"/>
              <a:alpha val="37000"/>
            </a:schemeClr>
          </a:solidFill>
        </p:spPr>
        <p:txBody>
          <a:bodyPr>
            <a:noAutofit/>
          </a:bodyPr>
          <a:lstStyle/>
          <a:p>
            <a:pPr algn="ctr"/>
            <a:r>
              <a:rPr lang="en-US" sz="9600" b="1" dirty="0" smtClean="0">
                <a:latin typeface="+mn-lt"/>
              </a:rPr>
              <a:t>CONTEXT</a:t>
            </a:r>
            <a:endParaRPr lang="en-US" sz="9600" b="1" dirty="0">
              <a:latin typeface="+mn-lt"/>
            </a:endParaRPr>
          </a:p>
        </p:txBody>
      </p:sp>
      <p:pic>
        <p:nvPicPr>
          <p:cNvPr id="3" name="Picture 2"/>
          <p:cNvPicPr>
            <a:picLocks noChangeAspect="1"/>
          </p:cNvPicPr>
          <p:nvPr/>
        </p:nvPicPr>
        <p:blipFill>
          <a:blip r:embed="rId4"/>
          <a:stretch>
            <a:fillRect/>
          </a:stretch>
        </p:blipFill>
        <p:spPr>
          <a:xfrm>
            <a:off x="3456203" y="3429000"/>
            <a:ext cx="5279594" cy="2353260"/>
          </a:xfrm>
          <a:prstGeom prst="rect">
            <a:avLst/>
          </a:prstGeom>
        </p:spPr>
      </p:pic>
    </p:spTree>
    <p:extLst>
      <p:ext uri="{BB962C8B-B14F-4D97-AF65-F5344CB8AC3E}">
        <p14:creationId xmlns:p14="http://schemas.microsoft.com/office/powerpoint/2010/main" val="1189302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7856" y="2346325"/>
            <a:ext cx="9988732" cy="1347134"/>
          </a:xfrm>
          <a:solidFill>
            <a:schemeClr val="accent4">
              <a:alpha val="68000"/>
            </a:schemeClr>
          </a:solidFill>
        </p:spPr>
        <p:txBody>
          <a:bodyPr>
            <a:normAutofit fontScale="90000"/>
          </a:bodyPr>
          <a:lstStyle/>
          <a:p>
            <a:pPr algn="ctr"/>
            <a:r>
              <a:rPr lang="en-US" sz="7200" b="1" dirty="0" smtClean="0">
                <a:latin typeface="+mn-lt"/>
              </a:rPr>
              <a:t>WHAT ELSE ARE WE DOING?</a:t>
            </a:r>
            <a:endParaRPr lang="en-US" sz="7200" b="1" dirty="0">
              <a:latin typeface="+mn-lt"/>
            </a:endParaRPr>
          </a:p>
        </p:txBody>
      </p:sp>
    </p:spTree>
    <p:extLst>
      <p:ext uri="{BB962C8B-B14F-4D97-AF65-F5344CB8AC3E}">
        <p14:creationId xmlns:p14="http://schemas.microsoft.com/office/powerpoint/2010/main" val="12501570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5456" y="165293"/>
            <a:ext cx="10865225" cy="1033369"/>
          </a:xfrm>
          <a:solidFill>
            <a:schemeClr val="bg1">
              <a:lumMod val="75000"/>
              <a:alpha val="36000"/>
            </a:schemeClr>
          </a:solidFill>
        </p:spPr>
        <p:txBody>
          <a:bodyPr>
            <a:normAutofit/>
          </a:bodyPr>
          <a:lstStyle/>
          <a:p>
            <a:r>
              <a:rPr lang="en-US" sz="5400" b="1" dirty="0" smtClean="0">
                <a:latin typeface="+mn-lt"/>
              </a:rPr>
              <a:t>Toronto Public Library</a:t>
            </a:r>
            <a:endParaRPr lang="en-US" sz="5400" b="1" dirty="0">
              <a:latin typeface="+mn-lt"/>
            </a:endParaRPr>
          </a:p>
        </p:txBody>
      </p:sp>
      <p:sp>
        <p:nvSpPr>
          <p:cNvPr id="3" name="Content Placeholder 2"/>
          <p:cNvSpPr>
            <a:spLocks noGrp="1"/>
          </p:cNvSpPr>
          <p:nvPr>
            <p:ph idx="1"/>
          </p:nvPr>
        </p:nvSpPr>
        <p:spPr>
          <a:xfrm>
            <a:off x="645458" y="1314033"/>
            <a:ext cx="10865222" cy="729920"/>
          </a:xfrm>
          <a:solidFill>
            <a:schemeClr val="bg1">
              <a:lumMod val="75000"/>
              <a:alpha val="42000"/>
            </a:schemeClr>
          </a:solidFill>
        </p:spPr>
        <p:txBody>
          <a:bodyPr>
            <a:noAutofit/>
          </a:bodyPr>
          <a:lstStyle/>
          <a:p>
            <a:pPr marL="0" indent="0">
              <a:buNone/>
            </a:pPr>
            <a:r>
              <a:rPr lang="en-US" sz="4000" dirty="0" smtClean="0"/>
              <a:t>Indigenous Advisory Council &amp; Elders in Residence</a:t>
            </a:r>
          </a:p>
        </p:txBody>
      </p:sp>
      <p:sp>
        <p:nvSpPr>
          <p:cNvPr id="6" name="TextBox 5"/>
          <p:cNvSpPr txBox="1"/>
          <p:nvPr/>
        </p:nvSpPr>
        <p:spPr>
          <a:xfrm>
            <a:off x="645455" y="2162303"/>
            <a:ext cx="10865225" cy="707886"/>
          </a:xfrm>
          <a:prstGeom prst="rect">
            <a:avLst/>
          </a:prstGeom>
          <a:solidFill>
            <a:schemeClr val="bg1">
              <a:lumMod val="75000"/>
              <a:alpha val="56000"/>
            </a:schemeClr>
          </a:solidFill>
        </p:spPr>
        <p:txBody>
          <a:bodyPr wrap="square" rtlCol="0">
            <a:spAutoFit/>
          </a:bodyPr>
          <a:lstStyle/>
          <a:p>
            <a:r>
              <a:rPr lang="en-US" sz="4000" dirty="0" smtClean="0"/>
              <a:t>Collections build-ups across all formats, adult &amp; juv</a:t>
            </a:r>
            <a:endParaRPr lang="en-US" sz="4000" dirty="0"/>
          </a:p>
        </p:txBody>
      </p:sp>
      <p:sp>
        <p:nvSpPr>
          <p:cNvPr id="8" name="TextBox 7"/>
          <p:cNvSpPr txBox="1"/>
          <p:nvPr/>
        </p:nvSpPr>
        <p:spPr>
          <a:xfrm>
            <a:off x="645455" y="3007594"/>
            <a:ext cx="10865225" cy="1323439"/>
          </a:xfrm>
          <a:prstGeom prst="rect">
            <a:avLst/>
          </a:prstGeom>
          <a:solidFill>
            <a:schemeClr val="bg1">
              <a:lumMod val="75000"/>
              <a:alpha val="79000"/>
            </a:schemeClr>
          </a:solidFill>
        </p:spPr>
        <p:txBody>
          <a:bodyPr wrap="square" rtlCol="0">
            <a:spAutoFit/>
          </a:bodyPr>
          <a:lstStyle/>
          <a:p>
            <a:r>
              <a:rPr lang="en-US" sz="4000" dirty="0"/>
              <a:t>Programming featuring Indigenous films, storytellers, speakers, etc.</a:t>
            </a:r>
          </a:p>
        </p:txBody>
      </p:sp>
      <p:sp>
        <p:nvSpPr>
          <p:cNvPr id="9" name="TextBox 8"/>
          <p:cNvSpPr txBox="1"/>
          <p:nvPr/>
        </p:nvSpPr>
        <p:spPr>
          <a:xfrm>
            <a:off x="645455" y="4540875"/>
            <a:ext cx="10865225" cy="707886"/>
          </a:xfrm>
          <a:prstGeom prst="rect">
            <a:avLst/>
          </a:prstGeom>
          <a:solidFill>
            <a:schemeClr val="bg1">
              <a:lumMod val="75000"/>
              <a:alpha val="62000"/>
            </a:schemeClr>
          </a:solidFill>
        </p:spPr>
        <p:txBody>
          <a:bodyPr wrap="square" rtlCol="0">
            <a:spAutoFit/>
          </a:bodyPr>
          <a:lstStyle/>
          <a:p>
            <a:r>
              <a:rPr lang="en-US" sz="4000" dirty="0"/>
              <a:t>Land acknowledgements</a:t>
            </a:r>
          </a:p>
        </p:txBody>
      </p:sp>
      <p:sp>
        <p:nvSpPr>
          <p:cNvPr id="10" name="TextBox 9"/>
          <p:cNvSpPr txBox="1"/>
          <p:nvPr/>
        </p:nvSpPr>
        <p:spPr>
          <a:xfrm>
            <a:off x="645455" y="5458604"/>
            <a:ext cx="10865225" cy="1323439"/>
          </a:xfrm>
          <a:prstGeom prst="rect">
            <a:avLst/>
          </a:prstGeom>
          <a:solidFill>
            <a:schemeClr val="bg1">
              <a:lumMod val="75000"/>
              <a:alpha val="54000"/>
            </a:schemeClr>
          </a:solidFill>
        </p:spPr>
        <p:txBody>
          <a:bodyPr wrap="square" rtlCol="0">
            <a:spAutoFit/>
          </a:bodyPr>
          <a:lstStyle/>
          <a:p>
            <a:r>
              <a:rPr lang="en-US" sz="4000" dirty="0"/>
              <a:t>Curated reading lists on TPL website and TPL OverDrive site</a:t>
            </a:r>
          </a:p>
        </p:txBody>
      </p:sp>
    </p:spTree>
    <p:extLst>
      <p:ext uri="{BB962C8B-B14F-4D97-AF65-F5344CB8AC3E}">
        <p14:creationId xmlns:p14="http://schemas.microsoft.com/office/powerpoint/2010/main" val="20626207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2509" y="117171"/>
            <a:ext cx="11526982" cy="770948"/>
          </a:xfrm>
          <a:solidFill>
            <a:schemeClr val="bg1">
              <a:lumMod val="75000"/>
              <a:alpha val="71000"/>
            </a:schemeClr>
          </a:solidFill>
        </p:spPr>
        <p:txBody>
          <a:bodyPr>
            <a:normAutofit/>
          </a:bodyPr>
          <a:lstStyle/>
          <a:p>
            <a:r>
              <a:rPr lang="en-US" b="1" dirty="0">
                <a:latin typeface="+mn-lt"/>
              </a:rPr>
              <a:t>Ryerson </a:t>
            </a:r>
            <a:r>
              <a:rPr lang="en-US" b="1" dirty="0" smtClean="0">
                <a:latin typeface="+mn-lt"/>
              </a:rPr>
              <a:t>University Library</a:t>
            </a:r>
            <a:endParaRPr lang="en-US" dirty="0">
              <a:latin typeface="+mn-lt"/>
            </a:endParaRPr>
          </a:p>
        </p:txBody>
      </p:sp>
      <p:sp>
        <p:nvSpPr>
          <p:cNvPr id="5" name="Rectangle 4"/>
          <p:cNvSpPr/>
          <p:nvPr/>
        </p:nvSpPr>
        <p:spPr>
          <a:xfrm>
            <a:off x="332511" y="3608035"/>
            <a:ext cx="11526982" cy="461665"/>
          </a:xfrm>
          <a:prstGeom prst="rect">
            <a:avLst/>
          </a:prstGeom>
          <a:solidFill>
            <a:schemeClr val="bg1">
              <a:lumMod val="75000"/>
            </a:schemeClr>
          </a:solidFill>
        </p:spPr>
        <p:txBody>
          <a:bodyPr wrap="square">
            <a:spAutoFit/>
          </a:bodyPr>
          <a:lstStyle/>
          <a:p>
            <a:pPr>
              <a:spcBef>
                <a:spcPts val="1000"/>
              </a:spcBef>
            </a:pPr>
            <a:r>
              <a:rPr lang="en-US" sz="2400" b="1" dirty="0">
                <a:solidFill>
                  <a:srgbClr val="000000"/>
                </a:solidFill>
                <a:latin typeface="Calibri" charset="0"/>
              </a:rPr>
              <a:t>Gathering</a:t>
            </a:r>
            <a:r>
              <a:rPr lang="en-US" sz="2400" b="1" dirty="0" smtClean="0">
                <a:solidFill>
                  <a:srgbClr val="000000"/>
                </a:solidFill>
                <a:latin typeface="Calibri" charset="0"/>
              </a:rPr>
              <a:t> regularly </a:t>
            </a:r>
            <a:r>
              <a:rPr lang="en-US" sz="2400" b="1" dirty="0">
                <a:solidFill>
                  <a:srgbClr val="000000"/>
                </a:solidFill>
                <a:latin typeface="Calibri" charset="0"/>
              </a:rPr>
              <a:t>to make time &amp; space for staff to listen and learn</a:t>
            </a:r>
            <a:endParaRPr lang="en-US" sz="2400" dirty="0">
              <a:effectLst/>
            </a:endParaRPr>
          </a:p>
        </p:txBody>
      </p:sp>
      <p:sp>
        <p:nvSpPr>
          <p:cNvPr id="6" name="TextBox 5"/>
          <p:cNvSpPr txBox="1"/>
          <p:nvPr/>
        </p:nvSpPr>
        <p:spPr>
          <a:xfrm>
            <a:off x="332510" y="1940367"/>
            <a:ext cx="11526982" cy="461665"/>
          </a:xfrm>
          <a:prstGeom prst="rect">
            <a:avLst/>
          </a:prstGeom>
          <a:solidFill>
            <a:schemeClr val="bg1">
              <a:lumMod val="75000"/>
            </a:schemeClr>
          </a:solidFill>
        </p:spPr>
        <p:txBody>
          <a:bodyPr wrap="square" rtlCol="0">
            <a:spAutoFit/>
          </a:bodyPr>
          <a:lstStyle/>
          <a:p>
            <a:r>
              <a:rPr lang="en-US" sz="2400" b="1" dirty="0"/>
              <a:t>Facilitating curriculum enhancement across </a:t>
            </a:r>
            <a:r>
              <a:rPr lang="en-US" sz="2400" b="1" dirty="0" smtClean="0"/>
              <a:t>disciplines</a:t>
            </a:r>
            <a:endParaRPr lang="en-US" sz="2400" dirty="0"/>
          </a:p>
        </p:txBody>
      </p:sp>
      <p:sp>
        <p:nvSpPr>
          <p:cNvPr id="8" name="Rectangle 7"/>
          <p:cNvSpPr/>
          <p:nvPr/>
        </p:nvSpPr>
        <p:spPr>
          <a:xfrm>
            <a:off x="332511" y="2592372"/>
            <a:ext cx="11526981" cy="830997"/>
          </a:xfrm>
          <a:prstGeom prst="rect">
            <a:avLst/>
          </a:prstGeom>
          <a:solidFill>
            <a:schemeClr val="bg1">
              <a:lumMod val="75000"/>
            </a:schemeClr>
          </a:solidFill>
        </p:spPr>
        <p:txBody>
          <a:bodyPr wrap="square">
            <a:spAutoFit/>
          </a:bodyPr>
          <a:lstStyle/>
          <a:p>
            <a:pPr>
              <a:spcBef>
                <a:spcPts val="1000"/>
              </a:spcBef>
            </a:pPr>
            <a:r>
              <a:rPr lang="en-US" sz="2400" b="1" dirty="0">
                <a:solidFill>
                  <a:srgbClr val="000000"/>
                </a:solidFill>
                <a:latin typeface="Calibri" charset="0"/>
              </a:rPr>
              <a:t>Developing collections (archival, library, special collections) that represent the scholarly and creative output of the Indigenous scholars on campus</a:t>
            </a:r>
            <a:endParaRPr lang="en-US" sz="2400" dirty="0">
              <a:effectLst/>
            </a:endParaRPr>
          </a:p>
        </p:txBody>
      </p:sp>
      <p:sp>
        <p:nvSpPr>
          <p:cNvPr id="4" name="TextBox 3"/>
          <p:cNvSpPr txBox="1"/>
          <p:nvPr/>
        </p:nvSpPr>
        <p:spPr>
          <a:xfrm>
            <a:off x="332510" y="1005454"/>
            <a:ext cx="11526980" cy="830997"/>
          </a:xfrm>
          <a:prstGeom prst="rect">
            <a:avLst/>
          </a:prstGeom>
          <a:solidFill>
            <a:schemeClr val="bg1">
              <a:lumMod val="75000"/>
            </a:schemeClr>
          </a:solidFill>
        </p:spPr>
        <p:txBody>
          <a:bodyPr wrap="square" rtlCol="0">
            <a:spAutoFit/>
          </a:bodyPr>
          <a:lstStyle/>
          <a:p>
            <a:pPr>
              <a:defRPr/>
            </a:pPr>
            <a:r>
              <a:rPr lang="en-US" sz="2400" b="1" dirty="0"/>
              <a:t>Working with Indigenous students, faculty and staff:  research support, PowWow, Kairos Blanket Exercise</a:t>
            </a:r>
            <a:endParaRPr lang="en-US" sz="2400" dirty="0"/>
          </a:p>
        </p:txBody>
      </p:sp>
    </p:spTree>
    <p:extLst>
      <p:ext uri="{BB962C8B-B14F-4D97-AF65-F5344CB8AC3E}">
        <p14:creationId xmlns:p14="http://schemas.microsoft.com/office/powerpoint/2010/main" val="18899711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9564" y="2283571"/>
            <a:ext cx="10515600" cy="1325563"/>
          </a:xfrm>
          <a:solidFill>
            <a:schemeClr val="bg1">
              <a:lumMod val="75000"/>
              <a:alpha val="64000"/>
            </a:schemeClr>
          </a:solidFill>
        </p:spPr>
        <p:txBody>
          <a:bodyPr>
            <a:normAutofit/>
          </a:bodyPr>
          <a:lstStyle/>
          <a:p>
            <a:pPr algn="ctr"/>
            <a:r>
              <a:rPr lang="en-US" sz="8000" b="1" dirty="0" smtClean="0">
                <a:latin typeface="+mn-lt"/>
              </a:rPr>
              <a:t>FUTURE</a:t>
            </a:r>
            <a:endParaRPr lang="en-US" sz="8000" b="1" dirty="0">
              <a:latin typeface="+mn-lt"/>
            </a:endParaRPr>
          </a:p>
        </p:txBody>
      </p:sp>
    </p:spTree>
    <p:extLst>
      <p:ext uri="{BB962C8B-B14F-4D97-AF65-F5344CB8AC3E}">
        <p14:creationId xmlns:p14="http://schemas.microsoft.com/office/powerpoint/2010/main" val="2016244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2024" y="315396"/>
            <a:ext cx="11152094" cy="1325563"/>
          </a:xfrm>
          <a:solidFill>
            <a:schemeClr val="bg1">
              <a:lumMod val="75000"/>
              <a:alpha val="17000"/>
            </a:schemeClr>
          </a:solidFill>
        </p:spPr>
        <p:txBody>
          <a:bodyPr>
            <a:normAutofit/>
          </a:bodyPr>
          <a:lstStyle/>
          <a:p>
            <a:r>
              <a:rPr lang="en-US" sz="6000" b="1" dirty="0" smtClean="0">
                <a:latin typeface="+mn-lt"/>
              </a:rPr>
              <a:t>Future initiatives at TPL</a:t>
            </a:r>
            <a:endParaRPr lang="en-US" sz="6000" b="1" dirty="0">
              <a:latin typeface="+mn-lt"/>
            </a:endParaRPr>
          </a:p>
        </p:txBody>
      </p:sp>
      <p:sp>
        <p:nvSpPr>
          <p:cNvPr id="3" name="Content Placeholder 2"/>
          <p:cNvSpPr>
            <a:spLocks noGrp="1"/>
          </p:cNvSpPr>
          <p:nvPr>
            <p:ph idx="1"/>
          </p:nvPr>
        </p:nvSpPr>
        <p:spPr>
          <a:xfrm>
            <a:off x="502024" y="1792800"/>
            <a:ext cx="11152094" cy="1775153"/>
          </a:xfrm>
          <a:solidFill>
            <a:schemeClr val="bg1">
              <a:lumMod val="75000"/>
              <a:alpha val="40000"/>
            </a:schemeClr>
          </a:solidFill>
        </p:spPr>
        <p:txBody>
          <a:bodyPr>
            <a:noAutofit/>
          </a:bodyPr>
          <a:lstStyle/>
          <a:p>
            <a:pPr marL="0" indent="0">
              <a:buNone/>
            </a:pPr>
            <a:r>
              <a:rPr lang="en-US" sz="4000" dirty="0" smtClean="0"/>
              <a:t>Improve access to Indigenous languages by coding them in bibliographic records and adding notes to allow for keyword searching and search limiting</a:t>
            </a:r>
          </a:p>
        </p:txBody>
      </p:sp>
      <p:sp>
        <p:nvSpPr>
          <p:cNvPr id="4" name="TextBox 3"/>
          <p:cNvSpPr txBox="1"/>
          <p:nvPr/>
        </p:nvSpPr>
        <p:spPr>
          <a:xfrm>
            <a:off x="502024" y="3848333"/>
            <a:ext cx="11152094" cy="707886"/>
          </a:xfrm>
          <a:prstGeom prst="rect">
            <a:avLst/>
          </a:prstGeom>
          <a:solidFill>
            <a:schemeClr val="bg1">
              <a:lumMod val="75000"/>
              <a:alpha val="56000"/>
            </a:schemeClr>
          </a:solidFill>
        </p:spPr>
        <p:txBody>
          <a:bodyPr wrap="square" rtlCol="0">
            <a:spAutoFit/>
          </a:bodyPr>
          <a:lstStyle/>
          <a:p>
            <a:r>
              <a:rPr lang="en-US" sz="4000" dirty="0" smtClean="0"/>
              <a:t>Display and allow searching by syllabics</a:t>
            </a:r>
            <a:endParaRPr lang="en-US" sz="4000" dirty="0"/>
          </a:p>
        </p:txBody>
      </p:sp>
      <p:sp>
        <p:nvSpPr>
          <p:cNvPr id="5" name="TextBox 4"/>
          <p:cNvSpPr txBox="1"/>
          <p:nvPr/>
        </p:nvSpPr>
        <p:spPr>
          <a:xfrm>
            <a:off x="502024" y="4815637"/>
            <a:ext cx="11152094" cy="1323439"/>
          </a:xfrm>
          <a:prstGeom prst="rect">
            <a:avLst/>
          </a:prstGeom>
          <a:solidFill>
            <a:schemeClr val="bg1">
              <a:lumMod val="75000"/>
              <a:alpha val="66000"/>
            </a:schemeClr>
          </a:solidFill>
        </p:spPr>
        <p:txBody>
          <a:bodyPr wrap="square" rtlCol="0">
            <a:spAutoFit/>
          </a:bodyPr>
          <a:lstStyle/>
          <a:p>
            <a:r>
              <a:rPr lang="en-US" sz="4000" dirty="0" smtClean="0"/>
              <a:t>Investigate </a:t>
            </a:r>
            <a:r>
              <a:rPr lang="en-US" sz="4000" dirty="0"/>
              <a:t>reclassification, especially creation </a:t>
            </a:r>
            <a:r>
              <a:rPr lang="en-US" sz="4000" dirty="0" smtClean="0"/>
              <a:t>stories currently shelved with folklore </a:t>
            </a:r>
            <a:r>
              <a:rPr lang="en-US" sz="4000" dirty="0"/>
              <a:t>and fairy </a:t>
            </a:r>
            <a:r>
              <a:rPr lang="en-US" sz="4000" dirty="0" smtClean="0"/>
              <a:t>tales</a:t>
            </a:r>
            <a:endParaRPr lang="en-US" sz="4000" dirty="0"/>
          </a:p>
        </p:txBody>
      </p:sp>
    </p:spTree>
    <p:extLst>
      <p:ext uri="{BB962C8B-B14F-4D97-AF65-F5344CB8AC3E}">
        <p14:creationId xmlns:p14="http://schemas.microsoft.com/office/powerpoint/2010/main" val="1103703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35106" y="766589"/>
            <a:ext cx="10600764" cy="717174"/>
          </a:xfrm>
          <a:solidFill>
            <a:schemeClr val="bg1">
              <a:lumMod val="75000"/>
              <a:alpha val="35000"/>
            </a:schemeClr>
          </a:solidFill>
        </p:spPr>
        <p:txBody>
          <a:bodyPr>
            <a:noAutofit/>
          </a:bodyPr>
          <a:lstStyle/>
          <a:p>
            <a:pPr marL="0" lvl="0" indent="0">
              <a:buNone/>
            </a:pPr>
            <a:r>
              <a:rPr lang="en-US" sz="3200" dirty="0"/>
              <a:t>Issues related to subject headings and </a:t>
            </a:r>
            <a:r>
              <a:rPr lang="en-US" sz="3200" dirty="0" smtClean="0"/>
              <a:t>classification</a:t>
            </a:r>
            <a:endParaRPr lang="en-US" sz="3200" dirty="0"/>
          </a:p>
        </p:txBody>
      </p:sp>
      <p:sp>
        <p:nvSpPr>
          <p:cNvPr id="4" name="TextBox 3"/>
          <p:cNvSpPr txBox="1"/>
          <p:nvPr/>
        </p:nvSpPr>
        <p:spPr>
          <a:xfrm>
            <a:off x="735106" y="1743204"/>
            <a:ext cx="10600764" cy="1077218"/>
          </a:xfrm>
          <a:prstGeom prst="rect">
            <a:avLst/>
          </a:prstGeom>
          <a:solidFill>
            <a:schemeClr val="bg1">
              <a:lumMod val="75000"/>
              <a:alpha val="36000"/>
            </a:schemeClr>
          </a:solidFill>
        </p:spPr>
        <p:txBody>
          <a:bodyPr wrap="square" rtlCol="0">
            <a:spAutoFit/>
          </a:bodyPr>
          <a:lstStyle/>
          <a:p>
            <a:pPr lvl="0"/>
            <a:r>
              <a:rPr lang="en-US" sz="3200" dirty="0"/>
              <a:t>Issues related to multilingual environments and Indigenous </a:t>
            </a:r>
            <a:r>
              <a:rPr lang="en-US" sz="3200" dirty="0" smtClean="0"/>
              <a:t>languages</a:t>
            </a:r>
            <a:endParaRPr lang="en-US" sz="3200" dirty="0"/>
          </a:p>
        </p:txBody>
      </p:sp>
      <p:sp>
        <p:nvSpPr>
          <p:cNvPr id="5" name="TextBox 4"/>
          <p:cNvSpPr txBox="1"/>
          <p:nvPr/>
        </p:nvSpPr>
        <p:spPr>
          <a:xfrm>
            <a:off x="735106" y="3079863"/>
            <a:ext cx="10600764" cy="584775"/>
          </a:xfrm>
          <a:prstGeom prst="rect">
            <a:avLst/>
          </a:prstGeom>
          <a:solidFill>
            <a:schemeClr val="bg1">
              <a:lumMod val="75000"/>
              <a:alpha val="71000"/>
            </a:schemeClr>
          </a:solidFill>
        </p:spPr>
        <p:txBody>
          <a:bodyPr wrap="square" rtlCol="0">
            <a:spAutoFit/>
          </a:bodyPr>
          <a:lstStyle/>
          <a:p>
            <a:pPr lvl="0"/>
            <a:r>
              <a:rPr lang="en-CA" sz="3200" dirty="0"/>
              <a:t>TK </a:t>
            </a:r>
            <a:r>
              <a:rPr lang="en-CA" sz="3200" dirty="0" smtClean="0"/>
              <a:t>labels</a:t>
            </a:r>
            <a:r>
              <a:rPr lang="en-CA" sz="3200" dirty="0"/>
              <a:t>, </a:t>
            </a:r>
            <a:r>
              <a:rPr lang="en-CA" sz="3200" dirty="0" smtClean="0"/>
              <a:t>usage </a:t>
            </a:r>
            <a:r>
              <a:rPr lang="en-CA" sz="3200" dirty="0"/>
              <a:t>r</a:t>
            </a:r>
            <a:r>
              <a:rPr lang="en-CA" sz="3200" dirty="0" smtClean="0"/>
              <a:t>ights</a:t>
            </a:r>
            <a:r>
              <a:rPr lang="en-CA" sz="3200" dirty="0"/>
              <a:t>, </a:t>
            </a:r>
            <a:r>
              <a:rPr lang="en-CA" sz="3200" dirty="0" smtClean="0"/>
              <a:t>resource </a:t>
            </a:r>
            <a:r>
              <a:rPr lang="en-CA" sz="3200" dirty="0"/>
              <a:t>d</a:t>
            </a:r>
            <a:r>
              <a:rPr lang="en-CA" sz="3200" dirty="0" smtClean="0"/>
              <a:t>escription</a:t>
            </a:r>
            <a:r>
              <a:rPr lang="en-CA" sz="3200" dirty="0"/>
              <a:t>, r</a:t>
            </a:r>
            <a:r>
              <a:rPr lang="en-CA" sz="3200" dirty="0" smtClean="0"/>
              <a:t>epositories</a:t>
            </a:r>
            <a:endParaRPr lang="en-US" sz="3200" dirty="0"/>
          </a:p>
        </p:txBody>
      </p:sp>
      <p:sp>
        <p:nvSpPr>
          <p:cNvPr id="6" name="TextBox 5"/>
          <p:cNvSpPr txBox="1"/>
          <p:nvPr/>
        </p:nvSpPr>
        <p:spPr>
          <a:xfrm>
            <a:off x="735106" y="3904779"/>
            <a:ext cx="10600764" cy="584775"/>
          </a:xfrm>
          <a:prstGeom prst="rect">
            <a:avLst/>
          </a:prstGeom>
          <a:solidFill>
            <a:schemeClr val="bg1">
              <a:lumMod val="75000"/>
              <a:alpha val="63000"/>
            </a:schemeClr>
          </a:solidFill>
        </p:spPr>
        <p:txBody>
          <a:bodyPr wrap="square" rtlCol="0">
            <a:spAutoFit/>
          </a:bodyPr>
          <a:lstStyle/>
          <a:p>
            <a:pPr lvl="0"/>
            <a:r>
              <a:rPr lang="en-US" sz="3200" dirty="0"/>
              <a:t>Including Indigenous worldviews in a </a:t>
            </a:r>
            <a:r>
              <a:rPr lang="en-US" sz="3200" dirty="0" smtClean="0"/>
              <a:t>colonial environment</a:t>
            </a:r>
            <a:endParaRPr lang="en-US" sz="3200" dirty="0"/>
          </a:p>
        </p:txBody>
      </p:sp>
      <p:sp>
        <p:nvSpPr>
          <p:cNvPr id="7" name="TextBox 6"/>
          <p:cNvSpPr txBox="1"/>
          <p:nvPr/>
        </p:nvSpPr>
        <p:spPr>
          <a:xfrm>
            <a:off x="735106" y="4748995"/>
            <a:ext cx="10600764" cy="584775"/>
          </a:xfrm>
          <a:prstGeom prst="rect">
            <a:avLst/>
          </a:prstGeom>
          <a:solidFill>
            <a:schemeClr val="bg1">
              <a:lumMod val="75000"/>
              <a:alpha val="75000"/>
            </a:schemeClr>
          </a:solidFill>
        </p:spPr>
        <p:txBody>
          <a:bodyPr wrap="square" rtlCol="0">
            <a:spAutoFit/>
          </a:bodyPr>
          <a:lstStyle/>
          <a:p>
            <a:pPr lvl="0"/>
            <a:r>
              <a:rPr lang="en-US" sz="3200" dirty="0"/>
              <a:t>Indigenous library workers, mentoring, &amp; </a:t>
            </a:r>
            <a:r>
              <a:rPr lang="en-US" sz="3200" dirty="0" smtClean="0"/>
              <a:t>training</a:t>
            </a:r>
            <a:endParaRPr lang="en-US" sz="3200" dirty="0"/>
          </a:p>
        </p:txBody>
      </p:sp>
    </p:spTree>
    <p:extLst>
      <p:ext uri="{BB962C8B-B14F-4D97-AF65-F5344CB8AC3E}">
        <p14:creationId xmlns:p14="http://schemas.microsoft.com/office/powerpoint/2010/main" val="5247472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1164" y="365125"/>
            <a:ext cx="10702636" cy="1325563"/>
          </a:xfrm>
          <a:solidFill>
            <a:schemeClr val="bg1">
              <a:lumMod val="75000"/>
              <a:alpha val="26000"/>
            </a:schemeClr>
          </a:solidFill>
        </p:spPr>
        <p:txBody>
          <a:bodyPr>
            <a:normAutofit/>
          </a:bodyPr>
          <a:lstStyle/>
          <a:p>
            <a:r>
              <a:rPr lang="en-US" sz="6000" b="1" dirty="0" smtClean="0">
                <a:latin typeface="+mn-lt"/>
              </a:rPr>
              <a:t>DECOLDESC@YORKU.CA</a:t>
            </a:r>
            <a:endParaRPr lang="en-US" sz="6000" dirty="0">
              <a:latin typeface="+mn-lt"/>
            </a:endParaRPr>
          </a:p>
        </p:txBody>
      </p:sp>
      <p:sp>
        <p:nvSpPr>
          <p:cNvPr id="3" name="Content Placeholder 2"/>
          <p:cNvSpPr>
            <a:spLocks noGrp="1"/>
          </p:cNvSpPr>
          <p:nvPr>
            <p:ph idx="1"/>
          </p:nvPr>
        </p:nvSpPr>
        <p:spPr>
          <a:xfrm>
            <a:off x="651164" y="2143291"/>
            <a:ext cx="10702636" cy="1333211"/>
          </a:xfrm>
          <a:solidFill>
            <a:schemeClr val="bg1">
              <a:lumMod val="75000"/>
              <a:alpha val="60000"/>
            </a:schemeClr>
          </a:solidFill>
        </p:spPr>
        <p:txBody>
          <a:bodyPr>
            <a:noAutofit/>
          </a:bodyPr>
          <a:lstStyle/>
          <a:p>
            <a:pPr marL="0" indent="0">
              <a:buNone/>
            </a:pPr>
            <a:r>
              <a:rPr lang="en-US" sz="3200" dirty="0"/>
              <a:t>An email list  has been set up to support conversations about “decolonizing </a:t>
            </a:r>
            <a:r>
              <a:rPr lang="en-US" sz="3200" dirty="0" smtClean="0"/>
              <a:t>description,” </a:t>
            </a:r>
            <a:r>
              <a:rPr lang="en-US" sz="3200" dirty="0"/>
              <a:t>which includes subject headings plus much more.  To subscribe </a:t>
            </a:r>
            <a:r>
              <a:rPr lang="en-US" sz="3200" dirty="0" smtClean="0"/>
              <a:t>–</a:t>
            </a:r>
            <a:endParaRPr lang="en-US" sz="3200" dirty="0"/>
          </a:p>
        </p:txBody>
      </p:sp>
      <p:sp>
        <p:nvSpPr>
          <p:cNvPr id="4" name="TextBox 3"/>
          <p:cNvSpPr txBox="1"/>
          <p:nvPr/>
        </p:nvSpPr>
        <p:spPr>
          <a:xfrm>
            <a:off x="651164" y="3658034"/>
            <a:ext cx="10702636" cy="1569660"/>
          </a:xfrm>
          <a:prstGeom prst="rect">
            <a:avLst/>
          </a:prstGeom>
          <a:solidFill>
            <a:schemeClr val="bg1">
              <a:lumMod val="75000"/>
              <a:alpha val="80000"/>
            </a:schemeClr>
          </a:solidFill>
        </p:spPr>
        <p:txBody>
          <a:bodyPr wrap="square" rtlCol="0">
            <a:spAutoFit/>
          </a:bodyPr>
          <a:lstStyle/>
          <a:p>
            <a:r>
              <a:rPr lang="en-US" sz="3200" dirty="0"/>
              <a:t>Send an email to LISTSERV@YORKU.CA , in the body of the note (not the subject line), </a:t>
            </a:r>
            <a:r>
              <a:rPr lang="en-US" sz="3200" dirty="0" smtClean="0"/>
              <a:t>enter </a:t>
            </a:r>
            <a:r>
              <a:rPr lang="en-US" sz="3200" dirty="0"/>
              <a:t>SUBSCRIBE decoldesc firstname </a:t>
            </a:r>
            <a:r>
              <a:rPr lang="en-US" sz="3200" dirty="0" smtClean="0"/>
              <a:t>lastname</a:t>
            </a:r>
            <a:endParaRPr lang="en-US" sz="3200" dirty="0"/>
          </a:p>
        </p:txBody>
      </p:sp>
    </p:spTree>
    <p:extLst>
      <p:ext uri="{BB962C8B-B14F-4D97-AF65-F5344CB8AC3E}">
        <p14:creationId xmlns:p14="http://schemas.microsoft.com/office/powerpoint/2010/main" val="1431665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620982" y="817418"/>
            <a:ext cx="4738254" cy="1107996"/>
          </a:xfrm>
          <a:prstGeom prst="rect">
            <a:avLst/>
          </a:prstGeom>
          <a:solidFill>
            <a:schemeClr val="bg1">
              <a:lumMod val="75000"/>
              <a:alpha val="30000"/>
            </a:schemeClr>
          </a:solidFill>
        </p:spPr>
        <p:txBody>
          <a:bodyPr wrap="square" rtlCol="0">
            <a:spAutoFit/>
          </a:bodyPr>
          <a:lstStyle/>
          <a:p>
            <a:r>
              <a:rPr lang="en-US" sz="6600" b="1" dirty="0" smtClean="0"/>
              <a:t>QUESTIONS?</a:t>
            </a:r>
            <a:endParaRPr lang="en-CA" sz="6600" b="1" dirty="0"/>
          </a:p>
        </p:txBody>
      </p:sp>
    </p:spTree>
    <p:extLst>
      <p:ext uri="{BB962C8B-B14F-4D97-AF65-F5344CB8AC3E}">
        <p14:creationId xmlns:p14="http://schemas.microsoft.com/office/powerpoint/2010/main" val="1470881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153" y="3567952"/>
            <a:ext cx="4356847" cy="3057245"/>
          </a:xfrm>
          <a:solidFill>
            <a:schemeClr val="bg1">
              <a:lumMod val="85000"/>
              <a:alpha val="38000"/>
            </a:schemeClr>
          </a:solidFill>
        </p:spPr>
        <p:txBody>
          <a:bodyPr>
            <a:normAutofit fontScale="92500" lnSpcReduction="10000"/>
          </a:bodyPr>
          <a:lstStyle/>
          <a:p>
            <a:pPr marL="0" indent="0">
              <a:buNone/>
            </a:pPr>
            <a:r>
              <a:rPr lang="en-US" sz="4000" dirty="0" smtClean="0"/>
              <a:t>Kelly Buehler</a:t>
            </a:r>
          </a:p>
          <a:p>
            <a:pPr marL="0" indent="0">
              <a:buNone/>
            </a:pPr>
            <a:r>
              <a:rPr lang="en-US" sz="4000" dirty="0" smtClean="0">
                <a:hlinkClick r:id="rId3"/>
              </a:rPr>
              <a:t>kbuehler@tpl.ca</a:t>
            </a:r>
            <a:endParaRPr lang="en-US" sz="4000" dirty="0" smtClean="0"/>
          </a:p>
          <a:p>
            <a:pPr marL="0" indent="0">
              <a:buNone/>
            </a:pPr>
            <a:endParaRPr lang="en-US" sz="4000" dirty="0"/>
          </a:p>
          <a:p>
            <a:pPr marL="0" indent="0">
              <a:buNone/>
            </a:pPr>
            <a:r>
              <a:rPr lang="en-US" sz="4000" dirty="0" smtClean="0"/>
              <a:t>Trina Grover</a:t>
            </a:r>
          </a:p>
          <a:p>
            <a:pPr marL="0" indent="0">
              <a:buNone/>
            </a:pPr>
            <a:r>
              <a:rPr lang="en-US" sz="4000" dirty="0" smtClean="0">
                <a:hlinkClick r:id="rId4"/>
              </a:rPr>
              <a:t>tgrover@ryerson.ca</a:t>
            </a:r>
            <a:endParaRPr lang="en-US" sz="4000" dirty="0" smtClean="0"/>
          </a:p>
          <a:p>
            <a:pPr marL="0" indent="0">
              <a:buNone/>
            </a:pPr>
            <a:endParaRPr lang="en-US" dirty="0"/>
          </a:p>
        </p:txBody>
      </p:sp>
    </p:spTree>
    <p:extLst>
      <p:ext uri="{BB962C8B-B14F-4D97-AF65-F5344CB8AC3E}">
        <p14:creationId xmlns:p14="http://schemas.microsoft.com/office/powerpoint/2010/main" val="15445825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909" y="176735"/>
            <a:ext cx="7449670" cy="2100300"/>
          </a:xfrm>
          <a:solidFill>
            <a:schemeClr val="bg1">
              <a:lumMod val="75000"/>
              <a:alpha val="48000"/>
            </a:schemeClr>
          </a:solidFill>
        </p:spPr>
        <p:txBody>
          <a:bodyPr>
            <a:normAutofit fontScale="25000" lnSpcReduction="20000"/>
          </a:bodyPr>
          <a:lstStyle/>
          <a:p>
            <a:pPr marL="0" lvl="0" indent="0">
              <a:lnSpc>
                <a:spcPct val="120000"/>
              </a:lnSpc>
              <a:spcBef>
                <a:spcPts val="0"/>
              </a:spcBef>
              <a:buNone/>
            </a:pPr>
            <a:r>
              <a:rPr lang="en-US" sz="12800" dirty="0" smtClean="0"/>
              <a:t>Traditional territory </a:t>
            </a:r>
            <a:r>
              <a:rPr lang="en-US" sz="12800" dirty="0"/>
              <a:t>of many nations including the Mississaugas of the Credit, the Anishnabeg, the Chippewa, the Haudenosaunee and the Wendat peoples </a:t>
            </a:r>
            <a:endParaRPr lang="en-US" sz="12800" dirty="0" smtClean="0"/>
          </a:p>
          <a:p>
            <a:pPr marL="0" lvl="0" indent="0">
              <a:lnSpc>
                <a:spcPct val="100000"/>
              </a:lnSpc>
              <a:spcBef>
                <a:spcPts val="0"/>
              </a:spcBef>
              <a:buNone/>
            </a:pPr>
            <a:endParaRPr lang="en-US" sz="12300" dirty="0"/>
          </a:p>
          <a:p>
            <a:pPr marL="0" lvl="0" indent="0">
              <a:lnSpc>
                <a:spcPct val="100000"/>
              </a:lnSpc>
              <a:spcBef>
                <a:spcPts val="0"/>
              </a:spcBef>
              <a:buNone/>
            </a:pPr>
            <a:endParaRPr lang="en-US" sz="12300" dirty="0"/>
          </a:p>
          <a:p>
            <a:pPr marL="0" lvl="0" indent="0">
              <a:lnSpc>
                <a:spcPct val="100000"/>
              </a:lnSpc>
              <a:spcBef>
                <a:spcPts val="0"/>
              </a:spcBef>
              <a:buNone/>
            </a:pPr>
            <a:endParaRPr lang="en-US" sz="7000" dirty="0"/>
          </a:p>
          <a:p>
            <a:pPr marL="0" lvl="0" indent="0">
              <a:lnSpc>
                <a:spcPct val="100000"/>
              </a:lnSpc>
              <a:spcBef>
                <a:spcPts val="0"/>
              </a:spcBef>
              <a:buNone/>
            </a:pPr>
            <a:endParaRPr lang="en-US" dirty="0" smtClean="0"/>
          </a:p>
        </p:txBody>
      </p:sp>
      <p:sp>
        <p:nvSpPr>
          <p:cNvPr id="5" name="TextBox 4"/>
          <p:cNvSpPr txBox="1"/>
          <p:nvPr/>
        </p:nvSpPr>
        <p:spPr>
          <a:xfrm>
            <a:off x="277908" y="2550818"/>
            <a:ext cx="7449670" cy="2062103"/>
          </a:xfrm>
          <a:prstGeom prst="rect">
            <a:avLst/>
          </a:prstGeom>
          <a:solidFill>
            <a:schemeClr val="bg1">
              <a:lumMod val="75000"/>
              <a:alpha val="43000"/>
            </a:schemeClr>
          </a:solidFill>
        </p:spPr>
        <p:txBody>
          <a:bodyPr wrap="square" rtlCol="0">
            <a:spAutoFit/>
          </a:bodyPr>
          <a:lstStyle/>
          <a:p>
            <a:pPr lvl="0"/>
            <a:r>
              <a:rPr lang="en-US" sz="3200" dirty="0"/>
              <a:t>Covered by Treaty 13 signed with the Mississaugas of the Credit, and the Williams Treaty signed with multiple Mississaugas and Chippewa bands</a:t>
            </a:r>
          </a:p>
        </p:txBody>
      </p:sp>
      <p:sp>
        <p:nvSpPr>
          <p:cNvPr id="6" name="TextBox 5"/>
          <p:cNvSpPr txBox="1"/>
          <p:nvPr/>
        </p:nvSpPr>
        <p:spPr>
          <a:xfrm>
            <a:off x="277908" y="5083929"/>
            <a:ext cx="6409763" cy="1200329"/>
          </a:xfrm>
          <a:prstGeom prst="rect">
            <a:avLst/>
          </a:prstGeom>
          <a:solidFill>
            <a:schemeClr val="bg1">
              <a:lumMod val="75000"/>
              <a:alpha val="42000"/>
            </a:schemeClr>
          </a:solidFill>
        </p:spPr>
        <p:txBody>
          <a:bodyPr wrap="square" rtlCol="0">
            <a:spAutoFit/>
          </a:bodyPr>
          <a:lstStyle/>
          <a:p>
            <a:pPr lvl="0"/>
            <a:r>
              <a:rPr lang="en-US" sz="3600" dirty="0"/>
              <a:t>Now home to many diverse First </a:t>
            </a:r>
            <a:endParaRPr lang="en-US" sz="3600" dirty="0" smtClean="0"/>
          </a:p>
          <a:p>
            <a:pPr lvl="0"/>
            <a:r>
              <a:rPr lang="en-US" sz="3600" dirty="0" smtClean="0"/>
              <a:t>Nations</a:t>
            </a:r>
            <a:r>
              <a:rPr lang="en-US" sz="3600" dirty="0"/>
              <a:t>, Inuit and Métis peoples</a:t>
            </a:r>
          </a:p>
        </p:txBody>
      </p:sp>
    </p:spTree>
    <p:extLst>
      <p:ext uri="{BB962C8B-B14F-4D97-AF65-F5344CB8AC3E}">
        <p14:creationId xmlns:p14="http://schemas.microsoft.com/office/powerpoint/2010/main" val="14348947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655" y="238787"/>
            <a:ext cx="11596254" cy="1846729"/>
          </a:xfrm>
          <a:solidFill>
            <a:schemeClr val="accent1">
              <a:lumMod val="40000"/>
              <a:lumOff val="60000"/>
              <a:alpha val="61000"/>
            </a:schemeClr>
          </a:solidFill>
        </p:spPr>
        <p:txBody>
          <a:bodyPr>
            <a:normAutofit/>
          </a:bodyPr>
          <a:lstStyle/>
          <a:p>
            <a:pPr marL="0" indent="0">
              <a:buNone/>
            </a:pPr>
            <a:r>
              <a:rPr lang="en-US" sz="4000" dirty="0"/>
              <a:t>Agencies serving the Indigenous community in Toronto estimate that there are 70,000 residents from this </a:t>
            </a:r>
            <a:r>
              <a:rPr lang="en-US" sz="4000" dirty="0" smtClean="0"/>
              <a:t>community</a:t>
            </a:r>
            <a:endParaRPr lang="en-US" sz="4000" dirty="0"/>
          </a:p>
          <a:p>
            <a:pPr lvl="0"/>
            <a:endParaRPr lang="en-US" dirty="0" smtClean="0"/>
          </a:p>
        </p:txBody>
      </p:sp>
      <p:sp>
        <p:nvSpPr>
          <p:cNvPr id="4" name="TextBox 3"/>
          <p:cNvSpPr txBox="1"/>
          <p:nvPr/>
        </p:nvSpPr>
        <p:spPr>
          <a:xfrm>
            <a:off x="318655" y="2343332"/>
            <a:ext cx="11596254" cy="2554545"/>
          </a:xfrm>
          <a:prstGeom prst="rect">
            <a:avLst/>
          </a:prstGeom>
          <a:solidFill>
            <a:schemeClr val="accent1">
              <a:lumMod val="40000"/>
              <a:lumOff val="60000"/>
              <a:alpha val="67000"/>
            </a:schemeClr>
          </a:solidFill>
        </p:spPr>
        <p:txBody>
          <a:bodyPr wrap="square" rtlCol="0">
            <a:spAutoFit/>
          </a:bodyPr>
          <a:lstStyle/>
          <a:p>
            <a:pPr lvl="0"/>
            <a:r>
              <a:rPr lang="en-US" sz="4000" dirty="0"/>
              <a:t>According to </a:t>
            </a:r>
            <a:r>
              <a:rPr lang="en-US" sz="4000" dirty="0" smtClean="0"/>
              <a:t>the </a:t>
            </a:r>
            <a:r>
              <a:rPr lang="en-US" sz="4000" dirty="0"/>
              <a:t>2016 </a:t>
            </a:r>
            <a:r>
              <a:rPr lang="en-US" sz="4000" dirty="0" smtClean="0"/>
              <a:t>Census, </a:t>
            </a:r>
            <a:r>
              <a:rPr lang="en-US" sz="4000" dirty="0"/>
              <a:t>the Indigenous population in </a:t>
            </a:r>
            <a:r>
              <a:rPr lang="en-US" sz="4000" dirty="0" smtClean="0"/>
              <a:t>the City of Toronto was 23,065 (less than 1% of the total population), of which 62% were First Nations, 32% Metis, and 1% Inuit</a:t>
            </a:r>
            <a:endParaRPr lang="en-US" sz="4000" dirty="0"/>
          </a:p>
        </p:txBody>
      </p:sp>
      <p:sp>
        <p:nvSpPr>
          <p:cNvPr id="5" name="TextBox 4"/>
          <p:cNvSpPr txBox="1"/>
          <p:nvPr/>
        </p:nvSpPr>
        <p:spPr>
          <a:xfrm>
            <a:off x="318655" y="5155693"/>
            <a:ext cx="11596254" cy="1323439"/>
          </a:xfrm>
          <a:prstGeom prst="rect">
            <a:avLst/>
          </a:prstGeom>
          <a:solidFill>
            <a:schemeClr val="accent1">
              <a:lumMod val="40000"/>
              <a:lumOff val="60000"/>
              <a:alpha val="60000"/>
            </a:schemeClr>
          </a:solidFill>
        </p:spPr>
        <p:txBody>
          <a:bodyPr wrap="square" rtlCol="0">
            <a:spAutoFit/>
          </a:bodyPr>
          <a:lstStyle/>
          <a:p>
            <a:pPr lvl="0"/>
            <a:r>
              <a:rPr lang="en-US" sz="4000" dirty="0"/>
              <a:t>Toronto has the largest Indigenous population in Ontario and the 4th largest in Canada</a:t>
            </a:r>
          </a:p>
        </p:txBody>
      </p:sp>
    </p:spTree>
    <p:extLst>
      <p:ext uri="{BB962C8B-B14F-4D97-AF65-F5344CB8AC3E}">
        <p14:creationId xmlns:p14="http://schemas.microsoft.com/office/powerpoint/2010/main" val="1875715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6057" y="397783"/>
            <a:ext cx="11108493" cy="941920"/>
          </a:xfrm>
          <a:solidFill>
            <a:schemeClr val="bg1">
              <a:lumMod val="75000"/>
              <a:alpha val="51000"/>
            </a:schemeClr>
          </a:solidFill>
        </p:spPr>
        <p:txBody>
          <a:bodyPr>
            <a:noAutofit/>
          </a:bodyPr>
          <a:lstStyle/>
          <a:p>
            <a:r>
              <a:rPr lang="en-US" sz="5400" b="1" dirty="0" smtClean="0">
                <a:latin typeface="+mn-lt"/>
              </a:rPr>
              <a:t>Indigenous mother tongues in Toronto</a:t>
            </a:r>
            <a:endParaRPr lang="en-US" sz="5400" b="1"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1740979295"/>
              </p:ext>
            </p:extLst>
          </p:nvPr>
        </p:nvGraphicFramePr>
        <p:xfrm>
          <a:off x="5151863" y="2208213"/>
          <a:ext cx="6211791" cy="3413760"/>
        </p:xfrm>
        <a:graphic>
          <a:graphicData uri="http://schemas.openxmlformats.org/drawingml/2006/table">
            <a:tbl>
              <a:tblPr firstCol="1" bandRow="1">
                <a:tableStyleId>{5C22544A-7EE6-4342-B048-85BDC9FD1C3A}</a:tableStyleId>
              </a:tblPr>
              <a:tblGrid>
                <a:gridCol w="5339674">
                  <a:extLst>
                    <a:ext uri="{9D8B030D-6E8A-4147-A177-3AD203B41FA5}">
                      <a16:colId xmlns:a16="http://schemas.microsoft.com/office/drawing/2014/main" xmlns="" val="20000"/>
                    </a:ext>
                  </a:extLst>
                </a:gridCol>
                <a:gridCol w="872117">
                  <a:extLst>
                    <a:ext uri="{9D8B030D-6E8A-4147-A177-3AD203B41FA5}">
                      <a16:colId xmlns:a16="http://schemas.microsoft.com/office/drawing/2014/main" xmlns="" val="20001"/>
                    </a:ext>
                  </a:extLst>
                </a:gridCol>
              </a:tblGrid>
              <a:tr h="366860">
                <a:tc>
                  <a:txBody>
                    <a:bodyPr/>
                    <a:lstStyle/>
                    <a:p>
                      <a:pPr>
                        <a:spcAft>
                          <a:spcPts val="0"/>
                        </a:spcAft>
                      </a:pPr>
                      <a:r>
                        <a:rPr lang="en-US" sz="2800" dirty="0">
                          <a:solidFill>
                            <a:schemeClr val="tx1"/>
                          </a:solidFill>
                          <a:effectLst/>
                        </a:rPr>
                        <a:t>Algonquian languages </a:t>
                      </a:r>
                      <a:endParaRPr lang="en-US" sz="2800"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tc>
                  <a:txBody>
                    <a:bodyPr/>
                    <a:lstStyle/>
                    <a:p>
                      <a:pPr>
                        <a:spcAft>
                          <a:spcPts val="0"/>
                        </a:spcAft>
                      </a:pPr>
                      <a:r>
                        <a:rPr lang="en-CA" sz="2800" b="1" dirty="0">
                          <a:solidFill>
                            <a:schemeClr val="tx1"/>
                          </a:solidFill>
                          <a:effectLst/>
                        </a:rPr>
                        <a:t>315</a:t>
                      </a:r>
                      <a:endParaRPr lang="en-US" sz="2800" b="1"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extLst>
                  <a:ext uri="{0D108BD9-81ED-4DB2-BD59-A6C34878D82A}">
                    <a16:rowId xmlns:a16="http://schemas.microsoft.com/office/drawing/2014/main" xmlns="" val="10000"/>
                  </a:ext>
                </a:extLst>
              </a:tr>
              <a:tr h="366860">
                <a:tc>
                  <a:txBody>
                    <a:bodyPr/>
                    <a:lstStyle/>
                    <a:p>
                      <a:pPr>
                        <a:spcAft>
                          <a:spcPts val="0"/>
                        </a:spcAft>
                      </a:pPr>
                      <a:r>
                        <a:rPr lang="en-US" sz="2800" dirty="0">
                          <a:solidFill>
                            <a:schemeClr val="tx1"/>
                          </a:solidFill>
                          <a:effectLst/>
                        </a:rPr>
                        <a:t>Athabaskan languages </a:t>
                      </a:r>
                      <a:endParaRPr lang="en-US" sz="2800"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tc>
                  <a:txBody>
                    <a:bodyPr/>
                    <a:lstStyle/>
                    <a:p>
                      <a:pPr>
                        <a:spcAft>
                          <a:spcPts val="0"/>
                        </a:spcAft>
                      </a:pPr>
                      <a:r>
                        <a:rPr lang="en-CA" sz="2800" b="1" dirty="0" smtClean="0">
                          <a:solidFill>
                            <a:schemeClr val="tx1"/>
                          </a:solidFill>
                          <a:effectLst/>
                        </a:rPr>
                        <a:t>15</a:t>
                      </a:r>
                      <a:endParaRPr lang="en-US" sz="2800" b="1"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extLst>
                  <a:ext uri="{0D108BD9-81ED-4DB2-BD59-A6C34878D82A}">
                    <a16:rowId xmlns:a16="http://schemas.microsoft.com/office/drawing/2014/main" xmlns="" val="10001"/>
                  </a:ext>
                </a:extLst>
              </a:tr>
              <a:tr h="366860">
                <a:tc>
                  <a:txBody>
                    <a:bodyPr/>
                    <a:lstStyle/>
                    <a:p>
                      <a:pPr>
                        <a:spcAft>
                          <a:spcPts val="0"/>
                        </a:spcAft>
                      </a:pPr>
                      <a:r>
                        <a:rPr lang="en-US" sz="2800" dirty="0">
                          <a:solidFill>
                            <a:schemeClr val="tx1"/>
                          </a:solidFill>
                          <a:effectLst/>
                        </a:rPr>
                        <a:t>Inuktitut </a:t>
                      </a:r>
                      <a:endParaRPr lang="en-US" sz="2800"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tc>
                  <a:txBody>
                    <a:bodyPr/>
                    <a:lstStyle/>
                    <a:p>
                      <a:pPr>
                        <a:spcAft>
                          <a:spcPts val="0"/>
                        </a:spcAft>
                      </a:pPr>
                      <a:r>
                        <a:rPr lang="en-CA" sz="2800" b="1" dirty="0" smtClean="0">
                          <a:solidFill>
                            <a:schemeClr val="tx1"/>
                          </a:solidFill>
                          <a:effectLst/>
                          <a:latin typeface="+mn-lt"/>
                          <a:ea typeface="+mn-ea"/>
                          <a:cs typeface="+mn-cs"/>
                        </a:rPr>
                        <a:t>15</a:t>
                      </a:r>
                      <a:endParaRPr lang="en-US" sz="2800" b="1"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extLst>
                  <a:ext uri="{0D108BD9-81ED-4DB2-BD59-A6C34878D82A}">
                    <a16:rowId xmlns:a16="http://schemas.microsoft.com/office/drawing/2014/main" xmlns="" val="10002"/>
                  </a:ext>
                </a:extLst>
              </a:tr>
              <a:tr h="366860">
                <a:tc>
                  <a:txBody>
                    <a:bodyPr/>
                    <a:lstStyle/>
                    <a:p>
                      <a:pPr>
                        <a:spcAft>
                          <a:spcPts val="0"/>
                        </a:spcAft>
                      </a:pPr>
                      <a:r>
                        <a:rPr lang="en-US" sz="2800" dirty="0">
                          <a:solidFill>
                            <a:schemeClr val="tx1"/>
                          </a:solidFill>
                          <a:effectLst/>
                        </a:rPr>
                        <a:t>Iroquoian languages </a:t>
                      </a:r>
                      <a:endParaRPr lang="en-US" sz="2800"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tc>
                  <a:txBody>
                    <a:bodyPr/>
                    <a:lstStyle/>
                    <a:p>
                      <a:pPr>
                        <a:spcAft>
                          <a:spcPts val="0"/>
                        </a:spcAft>
                      </a:pPr>
                      <a:r>
                        <a:rPr lang="en-CA" sz="2800" b="1" dirty="0">
                          <a:solidFill>
                            <a:schemeClr val="tx1"/>
                          </a:solidFill>
                          <a:effectLst/>
                        </a:rPr>
                        <a:t>10</a:t>
                      </a:r>
                      <a:endParaRPr lang="en-US" sz="2800" b="1"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extLst>
                  <a:ext uri="{0D108BD9-81ED-4DB2-BD59-A6C34878D82A}">
                    <a16:rowId xmlns:a16="http://schemas.microsoft.com/office/drawing/2014/main" xmlns="" val="10003"/>
                  </a:ext>
                </a:extLst>
              </a:tr>
              <a:tr h="366860">
                <a:tc>
                  <a:txBody>
                    <a:bodyPr/>
                    <a:lstStyle/>
                    <a:p>
                      <a:pPr>
                        <a:spcAft>
                          <a:spcPts val="0"/>
                        </a:spcAft>
                      </a:pPr>
                      <a:r>
                        <a:rPr lang="en-US" sz="2800" dirty="0">
                          <a:solidFill>
                            <a:schemeClr val="tx1"/>
                          </a:solidFill>
                          <a:effectLst/>
                        </a:rPr>
                        <a:t>Michif </a:t>
                      </a:r>
                      <a:endParaRPr lang="en-US" sz="2800"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tc>
                  <a:txBody>
                    <a:bodyPr/>
                    <a:lstStyle/>
                    <a:p>
                      <a:pPr>
                        <a:spcAft>
                          <a:spcPts val="0"/>
                        </a:spcAft>
                      </a:pPr>
                      <a:r>
                        <a:rPr lang="en-CA" sz="2800" b="1" dirty="0">
                          <a:solidFill>
                            <a:schemeClr val="tx1"/>
                          </a:solidFill>
                          <a:effectLst/>
                        </a:rPr>
                        <a:t>5</a:t>
                      </a:r>
                      <a:endParaRPr lang="en-US" sz="2800" b="1"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extLst>
                  <a:ext uri="{0D108BD9-81ED-4DB2-BD59-A6C34878D82A}">
                    <a16:rowId xmlns:a16="http://schemas.microsoft.com/office/drawing/2014/main" xmlns="" val="10004"/>
                  </a:ext>
                </a:extLst>
              </a:tr>
              <a:tr h="366860">
                <a:tc>
                  <a:txBody>
                    <a:bodyPr/>
                    <a:lstStyle/>
                    <a:p>
                      <a:pPr>
                        <a:spcAft>
                          <a:spcPts val="0"/>
                        </a:spcAft>
                      </a:pPr>
                      <a:r>
                        <a:rPr lang="en-US" sz="2800" dirty="0" smtClean="0">
                          <a:solidFill>
                            <a:schemeClr val="tx1"/>
                          </a:solidFill>
                          <a:effectLst/>
                          <a:latin typeface="Calibri" charset="0"/>
                          <a:ea typeface="Calibri" charset="0"/>
                          <a:cs typeface="Times New Roman" charset="0"/>
                        </a:rPr>
                        <a:t>Siouan languages</a:t>
                      </a:r>
                      <a:endParaRPr lang="en-US" sz="2800"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tc>
                  <a:txBody>
                    <a:bodyPr/>
                    <a:lstStyle/>
                    <a:p>
                      <a:pPr>
                        <a:spcAft>
                          <a:spcPts val="0"/>
                        </a:spcAft>
                      </a:pPr>
                      <a:r>
                        <a:rPr lang="en-US" sz="2800" b="1" dirty="0" smtClean="0">
                          <a:solidFill>
                            <a:schemeClr val="tx1"/>
                          </a:solidFill>
                          <a:effectLst/>
                          <a:latin typeface="Calibri" charset="0"/>
                          <a:ea typeface="Calibri" charset="0"/>
                          <a:cs typeface="Times New Roman" charset="0"/>
                        </a:rPr>
                        <a:t>5</a:t>
                      </a:r>
                      <a:endParaRPr lang="en-US" sz="2800" b="1"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extLst>
                  <a:ext uri="{0D108BD9-81ED-4DB2-BD59-A6C34878D82A}">
                    <a16:rowId xmlns:a16="http://schemas.microsoft.com/office/drawing/2014/main" xmlns="" val="10005"/>
                  </a:ext>
                </a:extLst>
              </a:tr>
              <a:tr h="366860">
                <a:tc>
                  <a:txBody>
                    <a:bodyPr/>
                    <a:lstStyle/>
                    <a:p>
                      <a:pPr>
                        <a:spcAft>
                          <a:spcPts val="0"/>
                        </a:spcAft>
                      </a:pPr>
                      <a:r>
                        <a:rPr lang="en-US" sz="2800" dirty="0">
                          <a:solidFill>
                            <a:schemeClr val="tx1"/>
                          </a:solidFill>
                          <a:effectLst/>
                        </a:rPr>
                        <a:t>Wakashan languages </a:t>
                      </a:r>
                      <a:endParaRPr lang="en-US" sz="2800"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tc>
                  <a:txBody>
                    <a:bodyPr/>
                    <a:lstStyle/>
                    <a:p>
                      <a:pPr>
                        <a:spcAft>
                          <a:spcPts val="0"/>
                        </a:spcAft>
                      </a:pPr>
                      <a:r>
                        <a:rPr lang="en-CA" sz="2800" b="1" dirty="0">
                          <a:solidFill>
                            <a:schemeClr val="tx1"/>
                          </a:solidFill>
                          <a:effectLst/>
                        </a:rPr>
                        <a:t>5</a:t>
                      </a:r>
                      <a:endParaRPr lang="en-US" sz="2800" b="1"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extLst>
                  <a:ext uri="{0D108BD9-81ED-4DB2-BD59-A6C34878D82A}">
                    <a16:rowId xmlns:a16="http://schemas.microsoft.com/office/drawing/2014/main" xmlns="" val="10006"/>
                  </a:ext>
                </a:extLst>
              </a:tr>
              <a:tr h="366860">
                <a:tc>
                  <a:txBody>
                    <a:bodyPr/>
                    <a:lstStyle/>
                    <a:p>
                      <a:pPr>
                        <a:spcAft>
                          <a:spcPts val="0"/>
                        </a:spcAft>
                      </a:pPr>
                      <a:r>
                        <a:rPr lang="en-US" sz="2800" dirty="0">
                          <a:solidFill>
                            <a:schemeClr val="tx1"/>
                          </a:solidFill>
                          <a:effectLst/>
                        </a:rPr>
                        <a:t>Other aboriginal languages </a:t>
                      </a:r>
                      <a:endParaRPr lang="en-US" sz="2800"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tc>
                  <a:txBody>
                    <a:bodyPr/>
                    <a:lstStyle/>
                    <a:p>
                      <a:pPr>
                        <a:spcAft>
                          <a:spcPts val="0"/>
                        </a:spcAft>
                      </a:pPr>
                      <a:r>
                        <a:rPr lang="en-CA" sz="2800" b="1" dirty="0">
                          <a:solidFill>
                            <a:schemeClr val="tx1"/>
                          </a:solidFill>
                          <a:effectLst/>
                        </a:rPr>
                        <a:t>55</a:t>
                      </a:r>
                      <a:endParaRPr lang="en-US" sz="2800" b="1" dirty="0">
                        <a:solidFill>
                          <a:schemeClr val="tx1"/>
                        </a:solidFill>
                        <a:effectLst/>
                        <a:latin typeface="Calibri" charset="0"/>
                        <a:ea typeface="Calibri" charset="0"/>
                        <a:cs typeface="Times New Roman" charset="0"/>
                      </a:endParaRPr>
                    </a:p>
                  </a:txBody>
                  <a:tcPr marL="68580" marR="68580" marT="0" marB="0">
                    <a:solidFill>
                      <a:schemeClr val="tx1">
                        <a:lumMod val="50000"/>
                        <a:lumOff val="50000"/>
                        <a:alpha val="74000"/>
                      </a:schemeClr>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8163688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3617" y="3246356"/>
            <a:ext cx="9958450" cy="1325563"/>
          </a:xfrm>
          <a:solidFill>
            <a:schemeClr val="bg1">
              <a:lumMod val="75000"/>
              <a:alpha val="47000"/>
            </a:schemeClr>
          </a:solidFill>
        </p:spPr>
        <p:txBody>
          <a:bodyPr>
            <a:normAutofit/>
          </a:bodyPr>
          <a:lstStyle/>
          <a:p>
            <a:r>
              <a:rPr lang="en-US" sz="8000" dirty="0" smtClean="0">
                <a:latin typeface="+mn-lt"/>
              </a:rPr>
              <a:t>Truth and Reconcilation</a:t>
            </a:r>
            <a:endParaRPr lang="en-CA" sz="8000" dirty="0">
              <a:latin typeface="+mn-lt"/>
            </a:endParaRPr>
          </a:p>
        </p:txBody>
      </p:sp>
      <p:sp>
        <p:nvSpPr>
          <p:cNvPr id="4" name="Title 1"/>
          <p:cNvSpPr txBox="1">
            <a:spLocks/>
          </p:cNvSpPr>
          <p:nvPr/>
        </p:nvSpPr>
        <p:spPr>
          <a:xfrm>
            <a:off x="3460376" y="1470213"/>
            <a:ext cx="5324932" cy="1465110"/>
          </a:xfrm>
          <a:prstGeom prst="rect">
            <a:avLst/>
          </a:prstGeom>
          <a:solidFill>
            <a:schemeClr val="bg1">
              <a:lumMod val="75000"/>
              <a:alpha val="37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smtClean="0">
                <a:latin typeface="+mn-lt"/>
              </a:rPr>
              <a:t>CONTEXT</a:t>
            </a:r>
            <a:endParaRPr lang="en-US" sz="9600" b="1" dirty="0">
              <a:latin typeface="+mn-lt"/>
            </a:endParaRPr>
          </a:p>
        </p:txBody>
      </p:sp>
    </p:spTree>
    <p:extLst>
      <p:ext uri="{BB962C8B-B14F-4D97-AF65-F5344CB8AC3E}">
        <p14:creationId xmlns:p14="http://schemas.microsoft.com/office/powerpoint/2010/main" val="11688507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1306" y="304800"/>
            <a:ext cx="11328670" cy="1571159"/>
          </a:xfrm>
          <a:solidFill>
            <a:schemeClr val="bg1">
              <a:lumMod val="75000"/>
              <a:alpha val="32000"/>
            </a:schemeClr>
          </a:solidFill>
        </p:spPr>
        <p:txBody>
          <a:bodyPr>
            <a:noAutofit/>
          </a:bodyPr>
          <a:lstStyle/>
          <a:p>
            <a:r>
              <a:rPr lang="en-US" sz="5400" b="1" dirty="0">
                <a:latin typeface="+mn-lt"/>
              </a:rPr>
              <a:t>CFLA-FCAB Truth &amp; Reconciliation Committee </a:t>
            </a:r>
            <a:r>
              <a:rPr lang="en-US" sz="5400" b="1" dirty="0" smtClean="0">
                <a:latin typeface="+mn-lt"/>
              </a:rPr>
              <a:t>Recommendations</a:t>
            </a:r>
            <a:endParaRPr lang="en-US" sz="5400" b="1" dirty="0">
              <a:latin typeface="+mn-lt"/>
            </a:endParaRPr>
          </a:p>
        </p:txBody>
      </p:sp>
      <p:sp>
        <p:nvSpPr>
          <p:cNvPr id="3" name="Content Placeholder 2"/>
          <p:cNvSpPr>
            <a:spLocks noGrp="1"/>
          </p:cNvSpPr>
          <p:nvPr>
            <p:ph idx="1"/>
          </p:nvPr>
        </p:nvSpPr>
        <p:spPr>
          <a:xfrm>
            <a:off x="361306" y="2294965"/>
            <a:ext cx="11328670" cy="3532094"/>
          </a:xfrm>
          <a:solidFill>
            <a:schemeClr val="bg1">
              <a:lumMod val="75000"/>
              <a:alpha val="51000"/>
            </a:schemeClr>
          </a:solidFill>
        </p:spPr>
        <p:txBody>
          <a:bodyPr>
            <a:noAutofit/>
          </a:bodyPr>
          <a:lstStyle/>
          <a:p>
            <a:pPr marL="0" indent="0">
              <a:buNone/>
            </a:pPr>
            <a:r>
              <a:rPr lang="en-US" sz="4000" dirty="0" smtClean="0"/>
              <a:t>5</a:t>
            </a:r>
            <a:r>
              <a:rPr lang="en-US" sz="4000" dirty="0"/>
              <a:t>. Decolonize Access and Classification by addressing the structural biases in </a:t>
            </a:r>
            <a:r>
              <a:rPr lang="en-US" sz="4000" dirty="0" smtClean="0"/>
              <a:t>existing schemes </a:t>
            </a:r>
            <a:r>
              <a:rPr lang="en-US" sz="4000" dirty="0"/>
              <a:t>of knowledge organization and information retrieval arising from colonialism </a:t>
            </a:r>
            <a:r>
              <a:rPr lang="en-US" sz="4000" dirty="0" smtClean="0"/>
              <a:t>by committing </a:t>
            </a:r>
            <a:r>
              <a:rPr lang="en-US" sz="4000" dirty="0"/>
              <a:t>to integrating Indigenous epistemologies into cataloguing praxis </a:t>
            </a:r>
            <a:r>
              <a:rPr lang="en-US" sz="4000" dirty="0" smtClean="0"/>
              <a:t>and knowledge management</a:t>
            </a:r>
          </a:p>
          <a:p>
            <a:endParaRPr lang="en-US" sz="4000" dirty="0"/>
          </a:p>
        </p:txBody>
      </p:sp>
      <p:sp useBgFill="1">
        <p:nvSpPr>
          <p:cNvPr id="4" name="TextBox 3"/>
          <p:cNvSpPr txBox="1"/>
          <p:nvPr/>
        </p:nvSpPr>
        <p:spPr>
          <a:xfrm>
            <a:off x="11689976" y="2294965"/>
            <a:ext cx="184731" cy="369332"/>
          </a:xfrm>
          <a:prstGeom prst="rect">
            <a:avLst/>
          </a:prstGeom>
        </p:spPr>
        <p:txBody>
          <a:bodyPr wrap="none" rtlCol="0">
            <a:spAutoFit/>
          </a:bodyPr>
          <a:lstStyle/>
          <a:p>
            <a:endParaRPr lang="en-US" dirty="0"/>
          </a:p>
        </p:txBody>
      </p:sp>
    </p:spTree>
    <p:extLst>
      <p:ext uri="{BB962C8B-B14F-4D97-AF65-F5344CB8AC3E}">
        <p14:creationId xmlns:p14="http://schemas.microsoft.com/office/powerpoint/2010/main" val="18390475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2347" y="2547163"/>
            <a:ext cx="10515600" cy="1325563"/>
          </a:xfrm>
          <a:solidFill>
            <a:schemeClr val="bg1">
              <a:lumMod val="85000"/>
              <a:alpha val="38000"/>
            </a:schemeClr>
          </a:solidFill>
        </p:spPr>
        <p:txBody>
          <a:bodyPr>
            <a:normAutofit fontScale="90000"/>
          </a:bodyPr>
          <a:lstStyle/>
          <a:p>
            <a:pPr algn="ctr"/>
            <a:r>
              <a:rPr lang="en-US" sz="7200" b="1" dirty="0" smtClean="0">
                <a:latin typeface="+mn-lt"/>
              </a:rPr>
              <a:t>THOUGHTS</a:t>
            </a:r>
            <a:r>
              <a:rPr lang="en-US" sz="7200" b="1" dirty="0" smtClean="0"/>
              <a:t> </a:t>
            </a:r>
            <a:r>
              <a:rPr lang="en-US" sz="7200" b="1" dirty="0" smtClean="0">
                <a:latin typeface="+mn-lt"/>
              </a:rPr>
              <a:t>AND CHALLENGES</a:t>
            </a:r>
            <a:endParaRPr lang="en-US" sz="7200" b="1" dirty="0">
              <a:latin typeface="+mn-lt"/>
            </a:endParaRPr>
          </a:p>
        </p:txBody>
      </p:sp>
    </p:spTree>
    <p:extLst>
      <p:ext uri="{BB962C8B-B14F-4D97-AF65-F5344CB8AC3E}">
        <p14:creationId xmlns:p14="http://schemas.microsoft.com/office/powerpoint/2010/main" val="563613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3742" y="1898592"/>
            <a:ext cx="8534400" cy="2026023"/>
          </a:xfrm>
          <a:solidFill>
            <a:schemeClr val="bg1">
              <a:lumMod val="85000"/>
              <a:alpha val="36000"/>
            </a:schemeClr>
          </a:solidFill>
        </p:spPr>
        <p:txBody>
          <a:bodyPr>
            <a:normAutofit fontScale="90000"/>
          </a:bodyPr>
          <a:lstStyle/>
          <a:p>
            <a:pPr lvl="0"/>
            <a:r>
              <a:rPr lang="en-CA" dirty="0" smtClean="0"/>
              <a:t/>
            </a:r>
            <a:br>
              <a:rPr lang="en-CA" dirty="0" smtClean="0"/>
            </a:br>
            <a:r>
              <a:rPr lang="en-CA" dirty="0" smtClean="0"/>
              <a:t/>
            </a:r>
            <a:br>
              <a:rPr lang="en-CA" dirty="0" smtClean="0"/>
            </a:br>
            <a:r>
              <a:rPr lang="en-CA" dirty="0" smtClean="0">
                <a:latin typeface="+mn-lt"/>
              </a:rPr>
              <a:t>In </a:t>
            </a:r>
            <a:r>
              <a:rPr lang="en-CA" dirty="0">
                <a:latin typeface="+mn-lt"/>
              </a:rPr>
              <a:t>Our Own Words: </a:t>
            </a:r>
            <a:r>
              <a:rPr lang="en-US" dirty="0">
                <a:latin typeface="+mn-lt"/>
              </a:rPr>
              <a:t>Decolonizing Description in Libraries, Archives &amp; Museums </a:t>
            </a:r>
            <a:r>
              <a:rPr lang="en-CA" dirty="0" smtClean="0">
                <a:latin typeface="+mn-lt"/>
              </a:rPr>
              <a:t>(June 2018)</a:t>
            </a:r>
            <a:r>
              <a:rPr lang="en-US" dirty="0">
                <a:latin typeface="+mn-lt"/>
              </a:rPr>
              <a:t/>
            </a:r>
            <a:br>
              <a:rPr lang="en-US" dirty="0">
                <a:latin typeface="+mn-lt"/>
              </a:rPr>
            </a:br>
            <a:r>
              <a:rPr lang="en-US" dirty="0"/>
              <a:t/>
            </a:r>
            <a:br>
              <a:rPr lang="en-US" dirty="0"/>
            </a:br>
            <a:endParaRPr lang="en-US" dirty="0"/>
          </a:p>
        </p:txBody>
      </p:sp>
      <p:sp>
        <p:nvSpPr>
          <p:cNvPr id="3" name="TextBox 2"/>
          <p:cNvSpPr txBox="1"/>
          <p:nvPr/>
        </p:nvSpPr>
        <p:spPr>
          <a:xfrm>
            <a:off x="573742" y="4123386"/>
            <a:ext cx="8534400" cy="2215991"/>
          </a:xfrm>
          <a:prstGeom prst="rect">
            <a:avLst/>
          </a:prstGeom>
          <a:solidFill>
            <a:schemeClr val="bg1">
              <a:lumMod val="85000"/>
              <a:alpha val="27000"/>
            </a:schemeClr>
          </a:solidFill>
        </p:spPr>
        <p:txBody>
          <a:bodyPr wrap="square" rtlCol="0">
            <a:spAutoFit/>
          </a:bodyPr>
          <a:lstStyle/>
          <a:p>
            <a:r>
              <a:rPr lang="en-CA" sz="4000" dirty="0"/>
              <a:t>Sorting Libraries Out: </a:t>
            </a:r>
            <a:r>
              <a:rPr lang="en-US" sz="4000" dirty="0"/>
              <a:t>Decolonizing Classification and Indigenizing Description </a:t>
            </a:r>
            <a:r>
              <a:rPr lang="en-US" sz="4000" dirty="0" smtClean="0"/>
              <a:t>(March 2019)</a:t>
            </a:r>
            <a:r>
              <a:rPr lang="en-US" dirty="0"/>
              <a:t/>
            </a:r>
            <a:br>
              <a:rPr lang="en-US" dirty="0"/>
            </a:br>
            <a:endParaRPr lang="en-US" dirty="0"/>
          </a:p>
        </p:txBody>
      </p:sp>
      <p:sp>
        <p:nvSpPr>
          <p:cNvPr id="4" name="TextBox 3"/>
          <p:cNvSpPr txBox="1"/>
          <p:nvPr/>
        </p:nvSpPr>
        <p:spPr>
          <a:xfrm>
            <a:off x="573742" y="376382"/>
            <a:ext cx="8534400" cy="1323439"/>
          </a:xfrm>
          <a:prstGeom prst="rect">
            <a:avLst/>
          </a:prstGeom>
          <a:solidFill>
            <a:schemeClr val="bg1">
              <a:lumMod val="75000"/>
              <a:alpha val="79000"/>
            </a:schemeClr>
          </a:solidFill>
        </p:spPr>
        <p:txBody>
          <a:bodyPr wrap="square" rtlCol="0">
            <a:spAutoFit/>
          </a:bodyPr>
          <a:lstStyle/>
          <a:p>
            <a:r>
              <a:rPr lang="en-US" sz="4000" dirty="0"/>
              <a:t>Making Meaning Symposium</a:t>
            </a:r>
          </a:p>
          <a:p>
            <a:r>
              <a:rPr lang="en-US" sz="4000" dirty="0"/>
              <a:t>(February 2018)</a:t>
            </a:r>
            <a:endParaRPr lang="en-US" sz="4000" dirty="0">
              <a:effectLst/>
            </a:endParaRPr>
          </a:p>
        </p:txBody>
      </p:sp>
    </p:spTree>
    <p:extLst>
      <p:ext uri="{BB962C8B-B14F-4D97-AF65-F5344CB8AC3E}">
        <p14:creationId xmlns:p14="http://schemas.microsoft.com/office/powerpoint/2010/main" val="10608068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4973</TotalTime>
  <Words>1964</Words>
  <Application>Microsoft Macintosh PowerPoint</Application>
  <PresentationFormat>Widescreen</PresentationFormat>
  <Paragraphs>310</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Calibri</vt:lpstr>
      <vt:lpstr>Calibri Light</vt:lpstr>
      <vt:lpstr>Mangal</vt:lpstr>
      <vt:lpstr>Times New Roman</vt:lpstr>
      <vt:lpstr>Arial</vt:lpstr>
      <vt:lpstr>Office Theme</vt:lpstr>
      <vt:lpstr>Thought Processes Behind Implementing Indigenous Subject Headings in Your Local Catalogue</vt:lpstr>
      <vt:lpstr>CONTEXT</vt:lpstr>
      <vt:lpstr>PowerPoint Presentation</vt:lpstr>
      <vt:lpstr>PowerPoint Presentation</vt:lpstr>
      <vt:lpstr>Indigenous mother tongues in Toronto</vt:lpstr>
      <vt:lpstr>Truth and Reconcilation</vt:lpstr>
      <vt:lpstr>CFLA-FCAB Truth &amp; Reconciliation Committee Recommendations</vt:lpstr>
      <vt:lpstr>THOUGHTS AND CHALLENGES</vt:lpstr>
      <vt:lpstr>  In Our Own Words: Decolonizing Description in Libraries, Archives &amp; Museums (June 2018)  </vt:lpstr>
      <vt:lpstr>Should we wait for Library of Congress and Library and Archives Canada to make changes to offensive subject headings?</vt:lpstr>
      <vt:lpstr>PowerPoint Presentation</vt:lpstr>
      <vt:lpstr>TPL’s path to decolonizing access</vt:lpstr>
      <vt:lpstr>PowerPoint Presentation</vt:lpstr>
      <vt:lpstr>PowerPoint Presentation</vt:lpstr>
      <vt:lpstr>PowerPoint Presentation</vt:lpstr>
      <vt:lpstr>Ryerson inspirations and ideas came from</vt:lpstr>
      <vt:lpstr>Our Goals</vt:lpstr>
      <vt:lpstr>Ryerson created a working copy of the MAIN spreadsheet, edited or created local authority data, documented decisions &amp; many questions</vt:lpstr>
      <vt:lpstr>Library assistants retrospectively added Summary notes and/or Tables of Contents notes to existing records in selected ranges of LC classes E98 &amp; E99 (History of the Americas)</vt:lpstr>
      <vt:lpstr>WHAT ELSE ARE WE DOING?</vt:lpstr>
      <vt:lpstr>Toronto Public Library</vt:lpstr>
      <vt:lpstr>Ryerson University Library</vt:lpstr>
      <vt:lpstr>FUTURE</vt:lpstr>
      <vt:lpstr>Future initiatives at TPL</vt:lpstr>
      <vt:lpstr>PowerPoint Presentation</vt:lpstr>
      <vt:lpstr>DECOLDESC@YORKU.CA</vt:lpstr>
      <vt:lpstr>PowerPoint Presentation</vt:lpstr>
      <vt:lpstr>PowerPoint Presentation</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Thought Processes Behind Implementing Indigenous Subject Headings in Your Local Catalogue</dc:title>
  <dc:creator>Sara Stratton</dc:creator>
  <cp:lastModifiedBy>Sara Stratton</cp:lastModifiedBy>
  <cp:revision>186</cp:revision>
  <cp:lastPrinted>2020-01-28T21:30:22Z</cp:lastPrinted>
  <dcterms:created xsi:type="dcterms:W3CDTF">2020-01-27T23:20:24Z</dcterms:created>
  <dcterms:modified xsi:type="dcterms:W3CDTF">2020-01-31T02:59:56Z</dcterms:modified>
</cp:coreProperties>
</file>