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57" r:id="rId3"/>
    <p:sldId id="258" r:id="rId4"/>
    <p:sldId id="259" r:id="rId5"/>
    <p:sldId id="263" r:id="rId6"/>
    <p:sldId id="261" r:id="rId7"/>
    <p:sldId id="264" r:id="rId8"/>
    <p:sldId id="265" r:id="rId9"/>
    <p:sldId id="266" r:id="rId10"/>
    <p:sldId id="267" r:id="rId11"/>
    <p:sldId id="268" r:id="rId12"/>
    <p:sldId id="27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76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61" d="100"/>
          <a:sy n="161" d="100"/>
        </p:scale>
        <p:origin x="568" y="200"/>
      </p:cViewPr>
      <p:guideLst>
        <p:guide pos="576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55BDB-2B46-C64D-9E1D-AF85A586D424}" type="datetimeFigureOut">
              <a:rPr lang="en-US" smtClean="0"/>
              <a:t>7/8/20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7F771-92C9-8E45-BEEC-9AB5114AA793}" type="slidenum">
              <a:rPr lang="en-US" smtClean="0"/>
              <a:t>‹#›</a:t>
            </a:fld>
            <a:endParaRPr lang="en-US"/>
          </a:p>
        </p:txBody>
      </p:sp>
    </p:spTree>
    <p:extLst>
      <p:ext uri="{BB962C8B-B14F-4D97-AF65-F5344CB8AC3E}">
        <p14:creationId xmlns:p14="http://schemas.microsoft.com/office/powerpoint/2010/main" val="380871545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buNone/>
              <a:defRPr/>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42748BB0-44A6-C349-95AB-FC83DD9C03F5}"/>
              </a:ext>
            </a:extLst>
          </p:cNvPr>
          <p:cNvSpPr>
            <a:spLocks noGrp="1"/>
          </p:cNvSpPr>
          <p:nvPr>
            <p:ph type="sldNum" sz="quarter" idx="12"/>
          </p:nvPr>
        </p:nvSpPr>
        <p:spPr>
          <a:xfrm>
            <a:off x="8526569" y="4739555"/>
            <a:ext cx="514350" cy="273844"/>
          </a:xfrm>
          <a:prstGeom prst="rect">
            <a:avLst/>
          </a:prstGeom>
        </p:spPr>
        <p:txBody>
          <a:bodyPr/>
          <a:lstStyle>
            <a:lvl1pPr algn="r">
              <a:defRPr sz="1400" b="1"/>
            </a:lvl1pPr>
          </a:lstStyle>
          <a:p>
            <a:fld id="{C9F45B33-5457-BA4A-9C9B-A4A156057A75}" type="slidenum">
              <a:rPr lang="en-US" smtClean="0"/>
              <a:pPr/>
              <a:t>‹#›</a:t>
            </a:fld>
            <a:endParaRPr lang="en-US" dirty="0"/>
          </a:p>
        </p:txBody>
      </p:sp>
    </p:spTree>
    <p:extLst>
      <p:ext uri="{BB962C8B-B14F-4D97-AF65-F5344CB8AC3E}">
        <p14:creationId xmlns:p14="http://schemas.microsoft.com/office/powerpoint/2010/main" val="104046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b="1"/>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461917" y="4767263"/>
            <a:ext cx="514350" cy="273844"/>
          </a:xfrm>
          <a:prstGeom prst="rect">
            <a:avLst/>
          </a:prstGeom>
        </p:spPr>
        <p:txBody>
          <a:bodyPr/>
          <a:lstStyle/>
          <a:p>
            <a:fld id="{C9F45B33-5457-BA4A-9C9B-A4A156057A75}" type="slidenum">
              <a:rPr lang="en-US" smtClean="0"/>
              <a:t>‹#›</a:t>
            </a:fld>
            <a:endParaRPr lang="en-US"/>
          </a:p>
        </p:txBody>
      </p:sp>
    </p:spTree>
    <p:extLst>
      <p:ext uri="{BB962C8B-B14F-4D97-AF65-F5344CB8AC3E}">
        <p14:creationId xmlns:p14="http://schemas.microsoft.com/office/powerpoint/2010/main" val="3022314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4CB8559-36C5-F140-B48D-7A2258630576}"/>
              </a:ext>
            </a:extLst>
          </p:cNvPr>
          <p:cNvSpPr>
            <a:spLocks noGrp="1"/>
          </p:cNvSpPr>
          <p:nvPr>
            <p:ph type="sldNum" sz="quarter" idx="4"/>
          </p:nvPr>
        </p:nvSpPr>
        <p:spPr>
          <a:xfrm>
            <a:off x="8526569" y="4739555"/>
            <a:ext cx="514350" cy="273844"/>
          </a:xfrm>
          <a:prstGeom prst="rect">
            <a:avLst/>
          </a:prstGeom>
        </p:spPr>
        <p:txBody>
          <a:bodyPr/>
          <a:lstStyle>
            <a:lvl1pPr algn="r">
              <a:defRPr sz="1400" b="1"/>
            </a:lvl1pPr>
          </a:lstStyle>
          <a:p>
            <a:fld id="{C9F45B33-5457-BA4A-9C9B-A4A156057A75}" type="slidenum">
              <a:rPr lang="en-US" smtClean="0"/>
              <a:pPr/>
              <a:t>‹#›</a:t>
            </a:fld>
            <a:endParaRPr lang="en-US" dirty="0"/>
          </a:p>
        </p:txBody>
      </p:sp>
    </p:spTree>
    <p:extLst>
      <p:ext uri="{BB962C8B-B14F-4D97-AF65-F5344CB8AC3E}">
        <p14:creationId xmlns:p14="http://schemas.microsoft.com/office/powerpoint/2010/main" val="1215817741"/>
      </p:ext>
    </p:extLst>
  </p:cSld>
  <p:clrMap bg1="lt1" tx1="dk1" bg2="lt2" tx2="dk2" accent1="accent1" accent2="accent2" accent3="accent3" accent4="accent4" accent5="accent5" accent6="accent6" hlink="hlink" folHlink="folHlink"/>
  <p:sldLayoutIdLst>
    <p:sldLayoutId id="2147483662" r:id="rId1"/>
    <p:sldLayoutId id="2147483661" r:id="rId2"/>
  </p:sldLayoutIdLst>
  <p:hf hdr="0" ftr="0" dt="0"/>
  <p:txStyles>
    <p:titleStyle>
      <a:lvl1pPr algn="l" defTabSz="685800" rtl="0" eaLnBrk="1" latinLnBrk="0" hangingPunct="1">
        <a:lnSpc>
          <a:spcPct val="90000"/>
        </a:lnSpc>
        <a:spcBef>
          <a:spcPct val="0"/>
        </a:spcBef>
        <a:buNone/>
        <a:defRPr sz="3300" b="1" kern="1200" spc="-15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6C117D-1847-4C4A-9A9C-7DE40B788D28}"/>
              </a:ext>
            </a:extLst>
          </p:cNvPr>
          <p:cNvSpPr>
            <a:spLocks noGrp="1"/>
          </p:cNvSpPr>
          <p:nvPr>
            <p:ph type="subTitle" idx="1"/>
          </p:nvPr>
        </p:nvSpPr>
        <p:spPr>
          <a:xfrm>
            <a:off x="794397" y="1324191"/>
            <a:ext cx="7443151" cy="2367894"/>
          </a:xfrm>
          <a:solidFill>
            <a:schemeClr val="accent1"/>
          </a:solidFill>
        </p:spPr>
        <p:txBody>
          <a:bodyPr lIns="360000" tIns="360000" rIns="360000" bIns="360000">
            <a:noAutofit/>
          </a:bodyPr>
          <a:lstStyle/>
          <a:p>
            <a:pPr algn="l">
              <a:lnSpc>
                <a:spcPct val="120000"/>
              </a:lnSpc>
            </a:pPr>
            <a:r>
              <a:rPr lang="en-CA" dirty="0"/>
              <a:t>PLAIDER EN FAVEUR DE VOTRE AVENIR IMMIGRANT</a:t>
            </a:r>
          </a:p>
          <a:p>
            <a:pPr algn="l">
              <a:lnSpc>
                <a:spcPct val="120000"/>
              </a:lnSpc>
            </a:pPr>
            <a:r>
              <a:rPr lang="en-CA" sz="4000" b="1" spc="-150" dirty="0" err="1"/>
              <a:t>Avenirs</a:t>
            </a:r>
            <a:r>
              <a:rPr lang="en-CA" sz="4000" b="1" spc="-150" dirty="0"/>
              <a:t> Immigrants 2020 </a:t>
            </a:r>
            <a:r>
              <a:rPr lang="en-CA" sz="4000" b="1" spc="-150" dirty="0" err="1"/>
              <a:t>Présentation</a:t>
            </a:r>
            <a:r>
              <a:rPr lang="en-CA" sz="4000" b="1" spc="-150" dirty="0"/>
              <a:t> des Diapositives</a:t>
            </a:r>
          </a:p>
        </p:txBody>
      </p:sp>
      <p:pic>
        <p:nvPicPr>
          <p:cNvPr id="5" name="Picture 4">
            <a:extLst>
              <a:ext uri="{FF2B5EF4-FFF2-40B4-BE49-F238E27FC236}">
                <a16:creationId xmlns:a16="http://schemas.microsoft.com/office/drawing/2014/main" id="{7F60FF21-7431-F841-9208-79B81296C6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6693" y="4217637"/>
            <a:ext cx="6741762" cy="323811"/>
          </a:xfrm>
          <a:prstGeom prst="rect">
            <a:avLst/>
          </a:prstGeom>
        </p:spPr>
      </p:pic>
    </p:spTree>
    <p:extLst>
      <p:ext uri="{BB962C8B-B14F-4D97-AF65-F5344CB8AC3E}">
        <p14:creationId xmlns:p14="http://schemas.microsoft.com/office/powerpoint/2010/main" val="379634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AFE2-ED55-354F-9129-CA0BFC5FE860}"/>
              </a:ext>
            </a:extLst>
          </p:cNvPr>
          <p:cNvSpPr>
            <a:spLocks noGrp="1"/>
          </p:cNvSpPr>
          <p:nvPr>
            <p:ph type="title"/>
          </p:nvPr>
        </p:nvSpPr>
        <p:spPr/>
        <p:txBody>
          <a:bodyPr/>
          <a:lstStyle/>
          <a:p>
            <a:r>
              <a:rPr lang="fr-CA" dirty="0"/>
              <a:t>Les intervenants communautaires </a:t>
            </a:r>
            <a:br>
              <a:rPr lang="fr-CA" dirty="0"/>
            </a:br>
            <a:r>
              <a:rPr lang="fr-CA" dirty="0"/>
              <a:t>et les actifs</a:t>
            </a:r>
            <a:endParaRPr lang="en-CA" dirty="0"/>
          </a:p>
        </p:txBody>
      </p:sp>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628650" y="1369219"/>
            <a:ext cx="4756150" cy="3263504"/>
          </a:xfrm>
        </p:spPr>
        <p:txBody>
          <a:bodyPr/>
          <a:lstStyle/>
          <a:p>
            <a:r>
              <a:rPr lang="fr-CA" sz="2000" dirty="0"/>
              <a:t>Les leaders locaux peuvent amorcer une stratégie de planification communautaire en effectuant un simple exercice :</a:t>
            </a:r>
            <a:endParaRPr lang="en-CA" sz="2000" dirty="0"/>
          </a:p>
          <a:p>
            <a:r>
              <a:rPr lang="fr-CA" sz="2000" dirty="0"/>
              <a:t>La cartographie des actifs de la communauté, c’est le processus par lequel on identifie, pour les répertorier ensuite, les actifs matériels et sociaux de la ville, depuis des industries majeures jusqu’à des groupes culturels.</a:t>
            </a:r>
            <a:endParaRPr lang="en-CA" sz="2000" dirty="0"/>
          </a:p>
        </p:txBody>
      </p:sp>
      <p:pic>
        <p:nvPicPr>
          <p:cNvPr id="6" name="Picture 5" descr="A tall building in a city&#10;&#10;Description automatically generated">
            <a:extLst>
              <a:ext uri="{FF2B5EF4-FFF2-40B4-BE49-F238E27FC236}">
                <a16:creationId xmlns:a16="http://schemas.microsoft.com/office/drawing/2014/main" id="{F869EBE2-BCCE-3F48-BCFC-ADEE713EEB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1891" y="1480571"/>
            <a:ext cx="3482109" cy="3662930"/>
          </a:xfrm>
          <a:prstGeom prst="rect">
            <a:avLst/>
          </a:prstGeom>
        </p:spPr>
      </p:pic>
      <p:sp>
        <p:nvSpPr>
          <p:cNvPr id="5" name="Slide Number Placeholder 4">
            <a:extLst>
              <a:ext uri="{FF2B5EF4-FFF2-40B4-BE49-F238E27FC236}">
                <a16:creationId xmlns:a16="http://schemas.microsoft.com/office/drawing/2014/main" id="{1135D038-9671-7F4D-B75C-CEE02CC50A1D}"/>
              </a:ext>
            </a:extLst>
          </p:cNvPr>
          <p:cNvSpPr>
            <a:spLocks noGrp="1"/>
          </p:cNvSpPr>
          <p:nvPr>
            <p:ph type="sldNum" sz="quarter" idx="12"/>
          </p:nvPr>
        </p:nvSpPr>
        <p:spPr/>
        <p:txBody>
          <a:bodyPr/>
          <a:lstStyle/>
          <a:p>
            <a:fld id="{C9F45B33-5457-BA4A-9C9B-A4A156057A75}" type="slidenum">
              <a:rPr lang="en-US" smtClean="0">
                <a:solidFill>
                  <a:schemeClr val="accent3"/>
                </a:solidFill>
              </a:rPr>
              <a:pPr/>
              <a:t>10</a:t>
            </a:fld>
            <a:endParaRPr lang="en-US" dirty="0">
              <a:solidFill>
                <a:schemeClr val="accent3"/>
              </a:solidFill>
            </a:endParaRPr>
          </a:p>
        </p:txBody>
      </p:sp>
    </p:spTree>
    <p:extLst>
      <p:ext uri="{BB962C8B-B14F-4D97-AF65-F5344CB8AC3E}">
        <p14:creationId xmlns:p14="http://schemas.microsoft.com/office/powerpoint/2010/main" val="23278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63EA1092-0ACE-D645-B1E3-CBC9261BC3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8834" y="523548"/>
            <a:ext cx="3444145" cy="4216007"/>
          </a:xfrm>
          <a:prstGeom prst="rect">
            <a:avLst/>
          </a:prstGeom>
        </p:spPr>
      </p:pic>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443924" y="527304"/>
            <a:ext cx="5254910" cy="4212251"/>
          </a:xfrm>
          <a:blipFill>
            <a:blip r:embed="rId3" cstate="screen">
              <a:alphaModFix amt="30000"/>
              <a:extLst>
                <a:ext uri="{28A0092B-C50C-407E-A947-70E740481C1C}">
                  <a14:useLocalDpi xmlns:a14="http://schemas.microsoft.com/office/drawing/2010/main"/>
                </a:ext>
              </a:extLst>
            </a:blip>
            <a:stretch>
              <a:fillRect/>
            </a:stretch>
          </a:blipFill>
        </p:spPr>
        <p:txBody>
          <a:bodyPr lIns="324000" tIns="324000" rIns="396000" bIns="324000"/>
          <a:lstStyle/>
          <a:p>
            <a:r>
              <a:rPr lang="fr-CA" b="1" dirty="0"/>
              <a:t>Il n’y a pas de solution toute faite</a:t>
            </a:r>
            <a:endParaRPr lang="en-CA" b="1" dirty="0"/>
          </a:p>
          <a:p>
            <a:pPr marL="285750" indent="-285750">
              <a:buFont typeface="Wingdings" pitchFamily="2" charset="2"/>
              <a:buChar char="§"/>
            </a:pPr>
            <a:r>
              <a:rPr lang="fr-CA" sz="1800" dirty="0"/>
              <a:t>Effectuez un exercice de </a:t>
            </a:r>
            <a:r>
              <a:rPr lang="fr-CA" sz="1800" b="1" dirty="0"/>
              <a:t>cartographie des actifs</a:t>
            </a:r>
            <a:r>
              <a:rPr lang="fr-CA" sz="1800" dirty="0"/>
              <a:t> pour faire connaissance avec les intervenants et les infrastructures qui sont déjà en place.</a:t>
            </a:r>
            <a:endParaRPr lang="en-CA" sz="1800" dirty="0"/>
          </a:p>
          <a:p>
            <a:pPr marL="285750" indent="-285750">
              <a:buFont typeface="Wingdings" pitchFamily="2" charset="2"/>
              <a:buChar char="§"/>
            </a:pPr>
            <a:r>
              <a:rPr lang="fr-CA" sz="1800" b="1" dirty="0"/>
              <a:t>Soyez flexible</a:t>
            </a:r>
            <a:r>
              <a:rPr lang="fr-CA" sz="1800" dirty="0"/>
              <a:t> — élaborez une approche individualisée.</a:t>
            </a:r>
            <a:endParaRPr lang="en-CA" sz="1800" dirty="0"/>
          </a:p>
          <a:p>
            <a:pPr marL="285750" indent="-285750">
              <a:buFont typeface="Wingdings" pitchFamily="2" charset="2"/>
              <a:buChar char="§"/>
            </a:pPr>
            <a:r>
              <a:rPr lang="fr-CA" sz="1800" b="1" dirty="0"/>
              <a:t>Mobilisez vos intervenants</a:t>
            </a:r>
            <a:r>
              <a:rPr lang="fr-CA" sz="1800" dirty="0"/>
              <a:t> et assurez qu’ils se sentent partie prenante de la planification et l’exécution.</a:t>
            </a:r>
            <a:endParaRPr lang="en-CA" sz="1800" dirty="0"/>
          </a:p>
        </p:txBody>
      </p:sp>
      <p:sp>
        <p:nvSpPr>
          <p:cNvPr id="5" name="Slide Number Placeholder 4">
            <a:extLst>
              <a:ext uri="{FF2B5EF4-FFF2-40B4-BE49-F238E27FC236}">
                <a16:creationId xmlns:a16="http://schemas.microsoft.com/office/drawing/2014/main" id="{1135D038-9671-7F4D-B75C-CEE02CC50A1D}"/>
              </a:ext>
            </a:extLst>
          </p:cNvPr>
          <p:cNvSpPr>
            <a:spLocks noGrp="1"/>
          </p:cNvSpPr>
          <p:nvPr>
            <p:ph type="sldNum" sz="quarter" idx="12"/>
          </p:nvPr>
        </p:nvSpPr>
        <p:spPr/>
        <p:txBody>
          <a:bodyPr/>
          <a:lstStyle/>
          <a:p>
            <a:fld id="{C9F45B33-5457-BA4A-9C9B-A4A156057A75}" type="slidenum">
              <a:rPr lang="en-US" smtClean="0"/>
              <a:pPr/>
              <a:t>11</a:t>
            </a:fld>
            <a:endParaRPr lang="en-US" dirty="0"/>
          </a:p>
        </p:txBody>
      </p:sp>
    </p:spTree>
    <p:extLst>
      <p:ext uri="{BB962C8B-B14F-4D97-AF65-F5344CB8AC3E}">
        <p14:creationId xmlns:p14="http://schemas.microsoft.com/office/powerpoint/2010/main" val="230142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6C117D-1847-4C4A-9A9C-7DE40B788D28}"/>
              </a:ext>
            </a:extLst>
          </p:cNvPr>
          <p:cNvSpPr>
            <a:spLocks noGrp="1"/>
          </p:cNvSpPr>
          <p:nvPr>
            <p:ph type="subTitle" idx="1"/>
          </p:nvPr>
        </p:nvSpPr>
        <p:spPr>
          <a:xfrm>
            <a:off x="746691" y="1514763"/>
            <a:ext cx="7362835" cy="2063323"/>
          </a:xfrm>
          <a:solidFill>
            <a:schemeClr val="bg1"/>
          </a:solidFill>
        </p:spPr>
        <p:txBody>
          <a:bodyPr lIns="360000" tIns="360000" rIns="360000" bIns="360000">
            <a:noAutofit/>
          </a:bodyPr>
          <a:lstStyle/>
          <a:p>
            <a:pPr algn="l"/>
            <a:r>
              <a:rPr lang="fr-CA" dirty="0"/>
              <a:t>Cette présentation s’appuie sur celle qu’a donnée David Campbell au sujet de l’immigration et l’économie lors d’une consultation communautaire à Moncton (N.-B.) le 18 mars 2019.</a:t>
            </a:r>
            <a:endParaRPr lang="en-CA" dirty="0"/>
          </a:p>
          <a:p>
            <a:pPr algn="l"/>
            <a:r>
              <a:rPr lang="fr-CA" dirty="0"/>
              <a:t> </a:t>
            </a:r>
            <a:endParaRPr lang="en-CA" dirty="0"/>
          </a:p>
          <a:p>
            <a:pPr algn="l"/>
            <a:r>
              <a:rPr lang="fr-CA" dirty="0"/>
              <a:t>Nous le remercions pour ses contributions au projet.</a:t>
            </a:r>
            <a:endParaRPr lang="en-CA" dirty="0"/>
          </a:p>
        </p:txBody>
      </p:sp>
      <p:pic>
        <p:nvPicPr>
          <p:cNvPr id="4" name="Picture 3">
            <a:extLst>
              <a:ext uri="{FF2B5EF4-FFF2-40B4-BE49-F238E27FC236}">
                <a16:creationId xmlns:a16="http://schemas.microsoft.com/office/drawing/2014/main" id="{6558C8DA-C663-FB48-9D61-410033F38E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6693" y="4217637"/>
            <a:ext cx="6741762" cy="323811"/>
          </a:xfrm>
          <a:prstGeom prst="rect">
            <a:avLst/>
          </a:prstGeom>
        </p:spPr>
      </p:pic>
    </p:spTree>
    <p:extLst>
      <p:ext uri="{BB962C8B-B14F-4D97-AF65-F5344CB8AC3E}">
        <p14:creationId xmlns:p14="http://schemas.microsoft.com/office/powerpoint/2010/main" val="191038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23FE-20EC-5742-8B1E-85381A56D6D2}"/>
              </a:ext>
            </a:extLst>
          </p:cNvPr>
          <p:cNvSpPr>
            <a:spLocks noGrp="1"/>
          </p:cNvSpPr>
          <p:nvPr>
            <p:ph type="title"/>
          </p:nvPr>
        </p:nvSpPr>
        <p:spPr/>
        <p:txBody>
          <a:bodyPr>
            <a:normAutofit/>
          </a:bodyPr>
          <a:lstStyle/>
          <a:p>
            <a:pPr>
              <a:lnSpc>
                <a:spcPct val="150000"/>
              </a:lnSpc>
              <a:spcAft>
                <a:spcPts val="600"/>
              </a:spcAft>
            </a:pPr>
            <a:r>
              <a:rPr lang="fr-CA" sz="3600" kern="50" dirty="0">
                <a:solidFill>
                  <a:srgbClr val="000000"/>
                </a:solidFill>
                <a:ea typeface="Arial Unicode MS" panose="020B0604020202020204" pitchFamily="34" charset="-128"/>
                <a:cs typeface="Arial Unicode MS" panose="020B0604020202020204" pitchFamily="34" charset="-128"/>
              </a:rPr>
              <a:t>La présentation d’aujourd’hui</a:t>
            </a:r>
            <a:endParaRPr lang="en-CA" sz="3600" kern="50"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EB820BE9-E3BD-8747-BAB1-2FF6554DC112}"/>
              </a:ext>
            </a:extLst>
          </p:cNvPr>
          <p:cNvSpPr>
            <a:spLocks noGrp="1"/>
          </p:cNvSpPr>
          <p:nvPr>
            <p:ph idx="1"/>
          </p:nvPr>
        </p:nvSpPr>
        <p:spPr/>
        <p:txBody>
          <a:bodyPr/>
          <a:lstStyle/>
          <a:p>
            <a:pPr marL="342900" lvl="0" indent="-342900">
              <a:buFont typeface="Wingdings" pitchFamily="2" charset="2"/>
              <a:buChar char="§"/>
            </a:pPr>
            <a:r>
              <a:rPr lang="fr-CA" b="1" dirty="0"/>
              <a:t>Notre défi démographique</a:t>
            </a:r>
            <a:endParaRPr lang="en-CA" b="1" dirty="0"/>
          </a:p>
          <a:p>
            <a:pPr marL="342900" lvl="0" indent="-342900">
              <a:buFont typeface="Wingdings" pitchFamily="2" charset="2"/>
              <a:buChar char="§"/>
            </a:pPr>
            <a:r>
              <a:rPr lang="fr-CA" b="1" dirty="0"/>
              <a:t>Comment les immigrants peuvent stimuler l’économie </a:t>
            </a:r>
            <a:endParaRPr lang="en-CA" b="1" dirty="0"/>
          </a:p>
          <a:p>
            <a:pPr marL="342900" lvl="0" indent="-342900">
              <a:buFont typeface="Wingdings" pitchFamily="2" charset="2"/>
              <a:buChar char="§"/>
            </a:pPr>
            <a:r>
              <a:rPr lang="fr-CA" b="1" dirty="0"/>
              <a:t>À propos du projet Avenirs Immigrants et son Cadre</a:t>
            </a:r>
            <a:endParaRPr lang="en-CA" b="1" dirty="0"/>
          </a:p>
          <a:p>
            <a:pPr marL="342900" lvl="0" indent="-342900">
              <a:buFont typeface="Wingdings" pitchFamily="2" charset="2"/>
              <a:buChar char="§"/>
            </a:pPr>
            <a:r>
              <a:rPr lang="fr-CA" b="1" dirty="0"/>
              <a:t>Amorcer une approche </a:t>
            </a:r>
            <a:r>
              <a:rPr lang="fr-CA" b="1" dirty="0" err="1"/>
              <a:t>pancommunautaire</a:t>
            </a:r>
            <a:r>
              <a:rPr lang="fr-CA" b="1" dirty="0"/>
              <a:t> de la planification</a:t>
            </a:r>
            <a:endParaRPr lang="en-CA" b="1" dirty="0"/>
          </a:p>
          <a:p>
            <a:pPr marL="342900" lvl="0" indent="-342900">
              <a:buFont typeface="Wingdings" pitchFamily="2" charset="2"/>
              <a:buChar char="§"/>
            </a:pPr>
            <a:r>
              <a:rPr lang="fr-CA" b="1" dirty="0"/>
              <a:t>Comprendre la communauté</a:t>
            </a:r>
            <a:endParaRPr lang="en-CA" b="1" dirty="0"/>
          </a:p>
        </p:txBody>
      </p:sp>
    </p:spTree>
    <p:extLst>
      <p:ext uri="{BB962C8B-B14F-4D97-AF65-F5344CB8AC3E}">
        <p14:creationId xmlns:p14="http://schemas.microsoft.com/office/powerpoint/2010/main" val="51640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AFE2-ED55-354F-9129-CA0BFC5FE860}"/>
              </a:ext>
            </a:extLst>
          </p:cNvPr>
          <p:cNvSpPr>
            <a:spLocks noGrp="1"/>
          </p:cNvSpPr>
          <p:nvPr>
            <p:ph type="title"/>
          </p:nvPr>
        </p:nvSpPr>
        <p:spPr/>
        <p:txBody>
          <a:bodyPr/>
          <a:lstStyle/>
          <a:p>
            <a:r>
              <a:rPr lang="fr-CA" dirty="0"/>
              <a:t>Le défi démographique</a:t>
            </a:r>
            <a:endParaRPr lang="en-CA" dirty="0"/>
          </a:p>
        </p:txBody>
      </p:sp>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628651" y="1369219"/>
            <a:ext cx="3583132" cy="3263504"/>
          </a:xfrm>
        </p:spPr>
        <p:txBody>
          <a:bodyPr rIns="36000"/>
          <a:lstStyle/>
          <a:p>
            <a:r>
              <a:rPr lang="fr-CA" sz="1800" dirty="0"/>
              <a:t>Recensement de 2016 : Plus de ___ % des travailleurs à [désignez la région] étaient âgés de plus de 55 ans.</a:t>
            </a:r>
            <a:endParaRPr lang="en-CA" sz="1800" dirty="0"/>
          </a:p>
          <a:p>
            <a:r>
              <a:rPr lang="fr-CA" sz="1800" dirty="0"/>
              <a:t>Il n’y a pas un nombre suffisant de jeunes sortant du système d’éducation pour répondre aux besoins du marché du travail actuel, sans parler de servir de main-d’œuvre pour la croissance économique future.</a:t>
            </a:r>
            <a:endParaRPr lang="en-CA" sz="1800" dirty="0"/>
          </a:p>
        </p:txBody>
      </p:sp>
      <p:sp>
        <p:nvSpPr>
          <p:cNvPr id="6" name="Slide Number Placeholder 5">
            <a:extLst>
              <a:ext uri="{FF2B5EF4-FFF2-40B4-BE49-F238E27FC236}">
                <a16:creationId xmlns:a16="http://schemas.microsoft.com/office/drawing/2014/main" id="{1BDB1C5D-F78F-F449-AB43-9C6B4CF6902D}"/>
              </a:ext>
            </a:extLst>
          </p:cNvPr>
          <p:cNvSpPr>
            <a:spLocks noGrp="1"/>
          </p:cNvSpPr>
          <p:nvPr>
            <p:ph type="sldNum" sz="quarter" idx="12"/>
          </p:nvPr>
        </p:nvSpPr>
        <p:spPr/>
        <p:txBody>
          <a:bodyPr/>
          <a:lstStyle/>
          <a:p>
            <a:fld id="{C9F45B33-5457-BA4A-9C9B-A4A156057A75}" type="slidenum">
              <a:rPr lang="en-US" smtClean="0"/>
              <a:pPr/>
              <a:t>3</a:t>
            </a:fld>
            <a:endParaRPr lang="en-US" dirty="0"/>
          </a:p>
        </p:txBody>
      </p:sp>
      <p:sp>
        <p:nvSpPr>
          <p:cNvPr id="7" name="Content Placeholder 2">
            <a:extLst>
              <a:ext uri="{FF2B5EF4-FFF2-40B4-BE49-F238E27FC236}">
                <a16:creationId xmlns:a16="http://schemas.microsoft.com/office/drawing/2014/main" id="{F8AAAB42-EA77-2A4E-A0A7-6D608CDBB814}"/>
              </a:ext>
            </a:extLst>
          </p:cNvPr>
          <p:cNvSpPr txBox="1">
            <a:spLocks/>
          </p:cNvSpPr>
          <p:nvPr/>
        </p:nvSpPr>
        <p:spPr>
          <a:xfrm>
            <a:off x="4599711" y="1267617"/>
            <a:ext cx="3889912" cy="3365106"/>
          </a:xfrm>
          <a:prstGeom prst="rect">
            <a:avLst/>
          </a:prstGeom>
          <a:solidFill>
            <a:schemeClr val="accent2">
              <a:lumMod val="20000"/>
              <a:lumOff val="80000"/>
            </a:schemeClr>
          </a:solidFill>
        </p:spPr>
        <p:txBody>
          <a:bodyPr vert="horz" lIns="180000" tIns="216000" rIns="180000" bIns="216000" rtlCol="0">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itchFamily="2" charset="2"/>
              <a:buChar char="§"/>
            </a:pPr>
            <a:r>
              <a:rPr lang="fr-CA" sz="1500" dirty="0"/>
              <a:t>Nombre de gens qui touchent leurs prestations du RPC en hausse de __ % depuis 2008</a:t>
            </a:r>
          </a:p>
          <a:p>
            <a:pPr marL="342900" indent="-342900">
              <a:buFont typeface="Wingdings" pitchFamily="2" charset="2"/>
              <a:buChar char="§"/>
            </a:pPr>
            <a:r>
              <a:rPr lang="fr-CA" sz="1500" dirty="0"/>
              <a:t>Nombre de travailleurs âgés de plus de 55 ans en hausse de __ % depuis 2010</a:t>
            </a:r>
          </a:p>
          <a:p>
            <a:pPr marL="342900" indent="-342900">
              <a:buFont typeface="Wingdings" pitchFamily="2" charset="2"/>
              <a:buChar char="§"/>
            </a:pPr>
            <a:r>
              <a:rPr lang="fr-CA" sz="1500" dirty="0"/>
              <a:t>Nombre de travailleurs âgés de moins de 55 ans ? En baisse depuis 2010.</a:t>
            </a:r>
            <a:endParaRPr lang="en-CA" sz="1500" dirty="0"/>
          </a:p>
          <a:p>
            <a:pPr marL="342900" indent="-342900">
              <a:buFont typeface="Wingdings" pitchFamily="2" charset="2"/>
              <a:buChar char="§"/>
            </a:pPr>
            <a:r>
              <a:rPr lang="fr-CA" sz="1500" dirty="0"/>
              <a:t>Plus de __ % des entrepreneurs sont âgés de plus de 55 ans.</a:t>
            </a:r>
            <a:endParaRPr lang="en-CA" sz="1500" dirty="0"/>
          </a:p>
        </p:txBody>
      </p:sp>
    </p:spTree>
    <p:extLst>
      <p:ext uri="{BB962C8B-B14F-4D97-AF65-F5344CB8AC3E}">
        <p14:creationId xmlns:p14="http://schemas.microsoft.com/office/powerpoint/2010/main" val="299589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AFE2-ED55-354F-9129-CA0BFC5FE860}"/>
              </a:ext>
            </a:extLst>
          </p:cNvPr>
          <p:cNvSpPr>
            <a:spLocks noGrp="1"/>
          </p:cNvSpPr>
          <p:nvPr>
            <p:ph type="title"/>
          </p:nvPr>
        </p:nvSpPr>
        <p:spPr>
          <a:xfrm>
            <a:off x="628650" y="375046"/>
            <a:ext cx="7886700" cy="994172"/>
          </a:xfrm>
        </p:spPr>
        <p:txBody>
          <a:bodyPr/>
          <a:lstStyle/>
          <a:p>
            <a:r>
              <a:rPr lang="fr-CA" dirty="0">
                <a:solidFill>
                  <a:schemeClr val="bg1"/>
                </a:solidFill>
              </a:rPr>
              <a:t>Comment les immigrants peuvent stimuler l’économie</a:t>
            </a:r>
            <a:endParaRPr lang="en-CA" dirty="0">
              <a:solidFill>
                <a:schemeClr val="bg1"/>
              </a:solidFill>
            </a:endParaRPr>
          </a:p>
        </p:txBody>
      </p:sp>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628650" y="1369219"/>
            <a:ext cx="5199656" cy="3263504"/>
          </a:xfrm>
        </p:spPr>
        <p:txBody>
          <a:bodyPr/>
          <a:lstStyle/>
          <a:p>
            <a:r>
              <a:rPr lang="fr-CA" sz="2000" dirty="0"/>
              <a:t>Dans la région du Grand Moncton, par exemple : chaque tranche de 1 000 familles immigrantes à revenu moyen contribue :</a:t>
            </a:r>
            <a:endParaRPr lang="en-CA" sz="2000" dirty="0"/>
          </a:p>
          <a:p>
            <a:pPr marL="342900" indent="-342900">
              <a:buFont typeface="Wingdings" pitchFamily="2" charset="2"/>
              <a:buChar char="§"/>
            </a:pPr>
            <a:r>
              <a:rPr lang="fr-CA" sz="2000" dirty="0"/>
              <a:t>71 millions $ de dépenses des ménages par an.</a:t>
            </a:r>
            <a:endParaRPr lang="en-CA" sz="2000" dirty="0"/>
          </a:p>
          <a:p>
            <a:pPr marL="342900" indent="-342900">
              <a:buFont typeface="Wingdings" pitchFamily="2" charset="2"/>
              <a:buChar char="§"/>
            </a:pPr>
            <a:r>
              <a:rPr lang="fr-CA" sz="2000" dirty="0"/>
              <a:t>13 millions $ de coûts de logement.</a:t>
            </a:r>
            <a:endParaRPr lang="en-CA" sz="2000" dirty="0"/>
          </a:p>
          <a:p>
            <a:pPr marL="342900" indent="-342900">
              <a:buFont typeface="Wingdings" pitchFamily="2" charset="2"/>
              <a:buChar char="§"/>
            </a:pPr>
            <a:r>
              <a:rPr lang="fr-CA" sz="2000" dirty="0"/>
              <a:t>12 millions $ de frais de transport.</a:t>
            </a:r>
            <a:endParaRPr lang="en-CA" sz="2000" dirty="0"/>
          </a:p>
          <a:p>
            <a:pPr marL="342900" indent="-342900">
              <a:buFont typeface="Wingdings" pitchFamily="2" charset="2"/>
              <a:buChar char="§"/>
            </a:pPr>
            <a:r>
              <a:rPr lang="fr-CA" sz="2000" dirty="0"/>
              <a:t>8 millions $ de coûts de nourriture.</a:t>
            </a:r>
            <a:endParaRPr lang="en-CA" sz="2000" dirty="0"/>
          </a:p>
          <a:p>
            <a:pPr marL="342900" indent="-342900">
              <a:buFont typeface="Wingdings" pitchFamily="2" charset="2"/>
              <a:buChar char="§"/>
            </a:pPr>
            <a:r>
              <a:rPr lang="fr-CA" sz="2000" dirty="0"/>
              <a:t>20 millions $ de recettes fiscales.</a:t>
            </a:r>
            <a:endParaRPr lang="en-CA" sz="2000" dirty="0"/>
          </a:p>
        </p:txBody>
      </p:sp>
      <p:pic>
        <p:nvPicPr>
          <p:cNvPr id="7" name="Picture 6" descr="A group of people walking in front of a store&#10;&#10;Description automatically generated">
            <a:extLst>
              <a:ext uri="{FF2B5EF4-FFF2-40B4-BE49-F238E27FC236}">
                <a16:creationId xmlns:a16="http://schemas.microsoft.com/office/drawing/2014/main" id="{ABD18F72-F445-034F-B4B6-8AB5CF7713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1678" y="1369218"/>
            <a:ext cx="3152322" cy="3774281"/>
          </a:xfrm>
          <a:prstGeom prst="rect">
            <a:avLst/>
          </a:prstGeom>
        </p:spPr>
      </p:pic>
      <p:sp>
        <p:nvSpPr>
          <p:cNvPr id="5" name="Slide Number Placeholder 4">
            <a:extLst>
              <a:ext uri="{FF2B5EF4-FFF2-40B4-BE49-F238E27FC236}">
                <a16:creationId xmlns:a16="http://schemas.microsoft.com/office/drawing/2014/main" id="{4D13CCA9-0595-584A-9443-679B71F41501}"/>
              </a:ext>
            </a:extLst>
          </p:cNvPr>
          <p:cNvSpPr>
            <a:spLocks noGrp="1"/>
          </p:cNvSpPr>
          <p:nvPr>
            <p:ph type="sldNum" sz="quarter" idx="12"/>
          </p:nvPr>
        </p:nvSpPr>
        <p:spPr/>
        <p:txBody>
          <a:bodyPr/>
          <a:lstStyle/>
          <a:p>
            <a:fld id="{C9F45B33-5457-BA4A-9C9B-A4A156057A75}" type="slidenum">
              <a:rPr lang="en-US" smtClean="0">
                <a:solidFill>
                  <a:schemeClr val="accent2"/>
                </a:solidFill>
              </a:rPr>
              <a:pPr/>
              <a:t>4</a:t>
            </a:fld>
            <a:endParaRPr lang="en-US" dirty="0">
              <a:solidFill>
                <a:schemeClr val="accent2"/>
              </a:solidFill>
            </a:endParaRPr>
          </a:p>
        </p:txBody>
      </p:sp>
    </p:spTree>
    <p:extLst>
      <p:ext uri="{BB962C8B-B14F-4D97-AF65-F5344CB8AC3E}">
        <p14:creationId xmlns:p14="http://schemas.microsoft.com/office/powerpoint/2010/main" val="69558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FD3C-C5EE-1E47-8D62-D0E50A26CA40}"/>
              </a:ext>
            </a:extLst>
          </p:cNvPr>
          <p:cNvSpPr>
            <a:spLocks noGrp="1"/>
          </p:cNvSpPr>
          <p:nvPr>
            <p:ph type="ctrTitle"/>
          </p:nvPr>
        </p:nvSpPr>
        <p:spPr>
          <a:xfrm>
            <a:off x="1087341" y="841771"/>
            <a:ext cx="6858000" cy="3507591"/>
          </a:xfrm>
        </p:spPr>
        <p:txBody>
          <a:bodyPr/>
          <a:lstStyle/>
          <a:p>
            <a:r>
              <a:rPr lang="fr-CA" sz="3500" dirty="0"/>
              <a:t>À travers ce qu’ils y apportent d’idées, de perspectives et de connaissances, les immigrants ont un effet bénéfique et transformant sur le tissu social, culturel et économique de la vie communautaire.</a:t>
            </a:r>
            <a:endParaRPr lang="en-CA" sz="3500" dirty="0"/>
          </a:p>
        </p:txBody>
      </p:sp>
      <p:sp>
        <p:nvSpPr>
          <p:cNvPr id="4" name="Slide Number Placeholder 3">
            <a:extLst>
              <a:ext uri="{FF2B5EF4-FFF2-40B4-BE49-F238E27FC236}">
                <a16:creationId xmlns:a16="http://schemas.microsoft.com/office/drawing/2014/main" id="{7CD64F5C-42FE-7E43-A799-42E11E3A384E}"/>
              </a:ext>
            </a:extLst>
          </p:cNvPr>
          <p:cNvSpPr>
            <a:spLocks noGrp="1"/>
          </p:cNvSpPr>
          <p:nvPr>
            <p:ph type="sldNum" sz="quarter" idx="12"/>
          </p:nvPr>
        </p:nvSpPr>
        <p:spPr/>
        <p:txBody>
          <a:bodyPr/>
          <a:lstStyle/>
          <a:p>
            <a:fld id="{C9F45B33-5457-BA4A-9C9B-A4A156057A75}" type="slidenum">
              <a:rPr lang="en-US" smtClean="0"/>
              <a:t>5</a:t>
            </a:fld>
            <a:endParaRPr lang="en-US"/>
          </a:p>
        </p:txBody>
      </p:sp>
    </p:spTree>
    <p:extLst>
      <p:ext uri="{BB962C8B-B14F-4D97-AF65-F5344CB8AC3E}">
        <p14:creationId xmlns:p14="http://schemas.microsoft.com/office/powerpoint/2010/main" val="25564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AFE2-ED55-354F-9129-CA0BFC5FE860}"/>
              </a:ext>
            </a:extLst>
          </p:cNvPr>
          <p:cNvSpPr>
            <a:spLocks noGrp="1"/>
          </p:cNvSpPr>
          <p:nvPr>
            <p:ph type="title"/>
          </p:nvPr>
        </p:nvSpPr>
        <p:spPr>
          <a:xfrm>
            <a:off x="628650" y="523226"/>
            <a:ext cx="7553242" cy="994172"/>
          </a:xfrm>
        </p:spPr>
        <p:txBody>
          <a:bodyPr/>
          <a:lstStyle/>
          <a:p>
            <a:pPr lvl="0"/>
            <a:r>
              <a:rPr lang="fr-CA" dirty="0"/>
              <a:t>À propos du projet Avenirs Immigrants et son Cadre</a:t>
            </a:r>
            <a:endParaRPr lang="en-CA" dirty="0"/>
          </a:p>
        </p:txBody>
      </p:sp>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628650" y="1727199"/>
            <a:ext cx="7886700" cy="3154905"/>
          </a:xfrm>
        </p:spPr>
        <p:txBody>
          <a:bodyPr/>
          <a:lstStyle/>
          <a:p>
            <a:r>
              <a:rPr lang="fr-CA" b="1" dirty="0">
                <a:solidFill>
                  <a:schemeClr val="accent2"/>
                </a:solidFill>
              </a:rPr>
              <a:t>L’immigration est un composant critique de la croissance économique</a:t>
            </a:r>
            <a:endParaRPr lang="en-CA" b="1" dirty="0">
              <a:solidFill>
                <a:schemeClr val="accent2"/>
              </a:solidFill>
            </a:endParaRPr>
          </a:p>
          <a:p>
            <a:r>
              <a:rPr lang="fr-CA" sz="2000" dirty="0"/>
              <a:t>Le projet Avenirs Immigrants entend explorer les défis et les opportunités que l’attirance et la rétention d’immigrants peuvent poser pour des communautés, qu’elles soient petites, moyennes ou régionales, dans cet âge de la migration globale.</a:t>
            </a:r>
            <a:endParaRPr lang="en-CA" sz="2000" dirty="0"/>
          </a:p>
          <a:p>
            <a:r>
              <a:rPr lang="fr-CA" sz="2000" dirty="0"/>
              <a:t>En mettant l’accent sur la communauté d’accueil, le Cadre d’Avenirs Immigrants vise à profiter de la participation active de tous les résidents dans l’accueil et la rétention de nouveaux arrivants.</a:t>
            </a:r>
            <a:endParaRPr lang="en-CA" sz="2000" dirty="0"/>
          </a:p>
        </p:txBody>
      </p:sp>
      <p:sp>
        <p:nvSpPr>
          <p:cNvPr id="5" name="Slide Number Placeholder 4">
            <a:extLst>
              <a:ext uri="{FF2B5EF4-FFF2-40B4-BE49-F238E27FC236}">
                <a16:creationId xmlns:a16="http://schemas.microsoft.com/office/drawing/2014/main" id="{AF66EE82-5300-2D42-B517-FFA5EF05200C}"/>
              </a:ext>
            </a:extLst>
          </p:cNvPr>
          <p:cNvSpPr>
            <a:spLocks noGrp="1"/>
          </p:cNvSpPr>
          <p:nvPr>
            <p:ph type="sldNum" sz="quarter" idx="12"/>
          </p:nvPr>
        </p:nvSpPr>
        <p:spPr/>
        <p:txBody>
          <a:bodyPr/>
          <a:lstStyle/>
          <a:p>
            <a:fld id="{C9F45B33-5457-BA4A-9C9B-A4A156057A75}" type="slidenum">
              <a:rPr lang="en-US" smtClean="0"/>
              <a:pPr/>
              <a:t>6</a:t>
            </a:fld>
            <a:endParaRPr lang="en-US" dirty="0"/>
          </a:p>
        </p:txBody>
      </p:sp>
    </p:spTree>
    <p:extLst>
      <p:ext uri="{BB962C8B-B14F-4D97-AF65-F5344CB8AC3E}">
        <p14:creationId xmlns:p14="http://schemas.microsoft.com/office/powerpoint/2010/main" val="322386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628649" y="480290"/>
            <a:ext cx="7554769" cy="785091"/>
          </a:xfrm>
        </p:spPr>
        <p:txBody>
          <a:bodyPr/>
          <a:lstStyle/>
          <a:p>
            <a:r>
              <a:rPr lang="fr-CA" b="1" dirty="0"/>
              <a:t>Le Cadre d’Avenirs Immigrants se sert d’un modèle en quatre étapes : </a:t>
            </a:r>
            <a:endParaRPr lang="en-CA" sz="2500" b="1" spc="-150" dirty="0"/>
          </a:p>
        </p:txBody>
      </p:sp>
      <p:sp>
        <p:nvSpPr>
          <p:cNvPr id="5" name="Slide Number Placeholder 4">
            <a:extLst>
              <a:ext uri="{FF2B5EF4-FFF2-40B4-BE49-F238E27FC236}">
                <a16:creationId xmlns:a16="http://schemas.microsoft.com/office/drawing/2014/main" id="{1135D038-9671-7F4D-B75C-CEE02CC50A1D}"/>
              </a:ext>
            </a:extLst>
          </p:cNvPr>
          <p:cNvSpPr>
            <a:spLocks noGrp="1"/>
          </p:cNvSpPr>
          <p:nvPr>
            <p:ph type="sldNum" sz="quarter" idx="12"/>
          </p:nvPr>
        </p:nvSpPr>
        <p:spPr/>
        <p:txBody>
          <a:bodyPr/>
          <a:lstStyle/>
          <a:p>
            <a:fld id="{C9F45B33-5457-BA4A-9C9B-A4A156057A75}" type="slidenum">
              <a:rPr lang="en-US" smtClean="0"/>
              <a:pPr/>
              <a:t>7</a:t>
            </a:fld>
            <a:endParaRPr lang="en-US" dirty="0"/>
          </a:p>
        </p:txBody>
      </p:sp>
      <p:sp>
        <p:nvSpPr>
          <p:cNvPr id="7" name="Content Placeholder 2">
            <a:extLst>
              <a:ext uri="{FF2B5EF4-FFF2-40B4-BE49-F238E27FC236}">
                <a16:creationId xmlns:a16="http://schemas.microsoft.com/office/drawing/2014/main" id="{CC209B7F-72AD-E742-B80E-60F92E51A55B}"/>
              </a:ext>
            </a:extLst>
          </p:cNvPr>
          <p:cNvSpPr txBox="1">
            <a:spLocks/>
          </p:cNvSpPr>
          <p:nvPr/>
        </p:nvSpPr>
        <p:spPr>
          <a:xfrm>
            <a:off x="628649" y="3999023"/>
            <a:ext cx="7776441" cy="877454"/>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dirty="0"/>
              <a:t>Le résultat de cette approche est spécialement adapté aux besoins et aux actifs de chaque ville</a:t>
            </a:r>
            <a:r>
              <a:rPr lang="en-CA" dirty="0"/>
              <a:t>.</a:t>
            </a:r>
          </a:p>
        </p:txBody>
      </p:sp>
      <p:grpSp>
        <p:nvGrpSpPr>
          <p:cNvPr id="2" name="Group 1">
            <a:extLst>
              <a:ext uri="{FF2B5EF4-FFF2-40B4-BE49-F238E27FC236}">
                <a16:creationId xmlns:a16="http://schemas.microsoft.com/office/drawing/2014/main" id="{11417EAF-6CB5-0A49-94A0-B4C9746D5520}"/>
              </a:ext>
            </a:extLst>
          </p:cNvPr>
          <p:cNvGrpSpPr/>
          <p:nvPr/>
        </p:nvGrpSpPr>
        <p:grpSpPr>
          <a:xfrm>
            <a:off x="711775" y="1403929"/>
            <a:ext cx="1371354" cy="1972805"/>
            <a:chOff x="711775" y="1403929"/>
            <a:chExt cx="1371354" cy="1972805"/>
          </a:xfrm>
        </p:grpSpPr>
        <p:sp>
          <p:nvSpPr>
            <p:cNvPr id="8" name="Rectangle 7">
              <a:extLst>
                <a:ext uri="{FF2B5EF4-FFF2-40B4-BE49-F238E27FC236}">
                  <a16:creationId xmlns:a16="http://schemas.microsoft.com/office/drawing/2014/main" id="{E38774C5-4C51-814E-A1EF-2744446F48CE}"/>
                </a:ext>
              </a:extLst>
            </p:cNvPr>
            <p:cNvSpPr/>
            <p:nvPr/>
          </p:nvSpPr>
          <p:spPr>
            <a:xfrm>
              <a:off x="711775" y="2050629"/>
              <a:ext cx="1371354" cy="1326105"/>
            </a:xfrm>
            <a:prstGeom prst="rect">
              <a:avLst/>
            </a:prstGeom>
            <a:solidFill>
              <a:schemeClr val="accent1"/>
            </a:solidFill>
          </p:spPr>
          <p:txBody>
            <a:bodyPr wrap="square" lIns="144000" tIns="108000" rIns="144000" bIns="108000">
              <a:spAutoFit/>
            </a:bodyPr>
            <a:lstStyle/>
            <a:p>
              <a:r>
                <a:rPr lang="fr-CA" dirty="0"/>
                <a:t>exploiter le leadership municipal</a:t>
              </a:r>
              <a:endParaRPr lang="en-CA" dirty="0"/>
            </a:p>
          </p:txBody>
        </p:sp>
        <p:sp>
          <p:nvSpPr>
            <p:cNvPr id="12" name="Content Placeholder 2">
              <a:extLst>
                <a:ext uri="{FF2B5EF4-FFF2-40B4-BE49-F238E27FC236}">
                  <a16:creationId xmlns:a16="http://schemas.microsoft.com/office/drawing/2014/main" id="{790D453C-F997-2240-A8F3-FCE43F283B4A}"/>
                </a:ext>
              </a:extLst>
            </p:cNvPr>
            <p:cNvSpPr txBox="1">
              <a:spLocks/>
            </p:cNvSpPr>
            <p:nvPr/>
          </p:nvSpPr>
          <p:spPr>
            <a:xfrm>
              <a:off x="711775" y="1403929"/>
              <a:ext cx="1296691" cy="55418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CA" sz="4000" b="1" dirty="0">
                  <a:solidFill>
                    <a:schemeClr val="accent2"/>
                  </a:solidFill>
                </a:rPr>
                <a:t>1</a:t>
              </a:r>
            </a:p>
          </p:txBody>
        </p:sp>
      </p:grpSp>
      <p:grpSp>
        <p:nvGrpSpPr>
          <p:cNvPr id="4" name="Group 3">
            <a:extLst>
              <a:ext uri="{FF2B5EF4-FFF2-40B4-BE49-F238E27FC236}">
                <a16:creationId xmlns:a16="http://schemas.microsoft.com/office/drawing/2014/main" id="{FBCAE015-5D04-C24F-A380-378A595D27F1}"/>
              </a:ext>
            </a:extLst>
          </p:cNvPr>
          <p:cNvGrpSpPr/>
          <p:nvPr/>
        </p:nvGrpSpPr>
        <p:grpSpPr>
          <a:xfrm>
            <a:off x="2309666" y="1403929"/>
            <a:ext cx="2049899" cy="2249804"/>
            <a:chOff x="2309666" y="1403929"/>
            <a:chExt cx="2049899" cy="2249804"/>
          </a:xfrm>
        </p:grpSpPr>
        <p:sp>
          <p:nvSpPr>
            <p:cNvPr id="9" name="Rectangle 8">
              <a:extLst>
                <a:ext uri="{FF2B5EF4-FFF2-40B4-BE49-F238E27FC236}">
                  <a16:creationId xmlns:a16="http://schemas.microsoft.com/office/drawing/2014/main" id="{80EE2738-E6FA-D441-B725-05FA5C47B6BE}"/>
                </a:ext>
              </a:extLst>
            </p:cNvPr>
            <p:cNvSpPr/>
            <p:nvPr/>
          </p:nvSpPr>
          <p:spPr>
            <a:xfrm>
              <a:off x="2313551" y="2050629"/>
              <a:ext cx="2046014" cy="1603104"/>
            </a:xfrm>
            <a:prstGeom prst="rect">
              <a:avLst/>
            </a:prstGeom>
            <a:solidFill>
              <a:schemeClr val="accent1"/>
            </a:solidFill>
          </p:spPr>
          <p:txBody>
            <a:bodyPr wrap="square" lIns="144000" tIns="108000" rIns="144000" bIns="108000">
              <a:spAutoFit/>
            </a:bodyPr>
            <a:lstStyle/>
            <a:p>
              <a:r>
                <a:rPr lang="fr-CA" dirty="0"/>
                <a:t>accroître la sensibilisation et la participation de toute la communauté</a:t>
              </a:r>
              <a:endParaRPr lang="en-CA" dirty="0"/>
            </a:p>
          </p:txBody>
        </p:sp>
        <p:sp>
          <p:nvSpPr>
            <p:cNvPr id="13" name="Content Placeholder 2">
              <a:extLst>
                <a:ext uri="{FF2B5EF4-FFF2-40B4-BE49-F238E27FC236}">
                  <a16:creationId xmlns:a16="http://schemas.microsoft.com/office/drawing/2014/main" id="{496570D4-7EA2-CC42-8DE5-343D325AEA01}"/>
                </a:ext>
              </a:extLst>
            </p:cNvPr>
            <p:cNvSpPr txBox="1">
              <a:spLocks/>
            </p:cNvSpPr>
            <p:nvPr/>
          </p:nvSpPr>
          <p:spPr>
            <a:xfrm>
              <a:off x="2309666" y="1403929"/>
              <a:ext cx="1296691" cy="55418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CA" sz="4000" b="1" dirty="0">
                  <a:solidFill>
                    <a:schemeClr val="accent2"/>
                  </a:solidFill>
                </a:rPr>
                <a:t>2</a:t>
              </a:r>
            </a:p>
          </p:txBody>
        </p:sp>
      </p:grpSp>
      <p:grpSp>
        <p:nvGrpSpPr>
          <p:cNvPr id="6" name="Group 5">
            <a:extLst>
              <a:ext uri="{FF2B5EF4-FFF2-40B4-BE49-F238E27FC236}">
                <a16:creationId xmlns:a16="http://schemas.microsoft.com/office/drawing/2014/main" id="{11290A41-F500-8243-B5FA-5639C71FDE84}"/>
              </a:ext>
            </a:extLst>
          </p:cNvPr>
          <p:cNvGrpSpPr/>
          <p:nvPr/>
        </p:nvGrpSpPr>
        <p:grpSpPr>
          <a:xfrm>
            <a:off x="4581521" y="1403929"/>
            <a:ext cx="1753423" cy="1695806"/>
            <a:chOff x="4581521" y="1403929"/>
            <a:chExt cx="1753423" cy="1695806"/>
          </a:xfrm>
        </p:grpSpPr>
        <p:sp>
          <p:nvSpPr>
            <p:cNvPr id="10" name="Rectangle 9">
              <a:extLst>
                <a:ext uri="{FF2B5EF4-FFF2-40B4-BE49-F238E27FC236}">
                  <a16:creationId xmlns:a16="http://schemas.microsoft.com/office/drawing/2014/main" id="{614803AF-D2B7-5942-99E7-B89B39CAEBD5}"/>
                </a:ext>
              </a:extLst>
            </p:cNvPr>
            <p:cNvSpPr/>
            <p:nvPr/>
          </p:nvSpPr>
          <p:spPr>
            <a:xfrm>
              <a:off x="4581521" y="2050629"/>
              <a:ext cx="1753423" cy="1049106"/>
            </a:xfrm>
            <a:prstGeom prst="rect">
              <a:avLst/>
            </a:prstGeom>
            <a:solidFill>
              <a:schemeClr val="accent1"/>
            </a:solidFill>
          </p:spPr>
          <p:txBody>
            <a:bodyPr wrap="square" lIns="144000" tIns="108000" rIns="144000" bIns="108000">
              <a:spAutoFit/>
            </a:bodyPr>
            <a:lstStyle/>
            <a:p>
              <a:r>
                <a:rPr lang="fr-CA" dirty="0"/>
                <a:t>mobiliser des intervenants divers</a:t>
              </a:r>
              <a:endParaRPr lang="en-CA" dirty="0"/>
            </a:p>
          </p:txBody>
        </p:sp>
        <p:sp>
          <p:nvSpPr>
            <p:cNvPr id="14" name="Content Placeholder 2">
              <a:extLst>
                <a:ext uri="{FF2B5EF4-FFF2-40B4-BE49-F238E27FC236}">
                  <a16:creationId xmlns:a16="http://schemas.microsoft.com/office/drawing/2014/main" id="{4D36A551-764D-074E-8B68-99680F08E811}"/>
                </a:ext>
              </a:extLst>
            </p:cNvPr>
            <p:cNvSpPr txBox="1">
              <a:spLocks/>
            </p:cNvSpPr>
            <p:nvPr/>
          </p:nvSpPr>
          <p:spPr>
            <a:xfrm>
              <a:off x="4591049" y="1403929"/>
              <a:ext cx="1296691" cy="55418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CA" sz="4000" b="1" dirty="0">
                  <a:solidFill>
                    <a:schemeClr val="accent2"/>
                  </a:solidFill>
                </a:rPr>
                <a:t>3</a:t>
              </a:r>
            </a:p>
          </p:txBody>
        </p:sp>
      </p:grpSp>
      <p:grpSp>
        <p:nvGrpSpPr>
          <p:cNvPr id="16" name="Group 15">
            <a:extLst>
              <a:ext uri="{FF2B5EF4-FFF2-40B4-BE49-F238E27FC236}">
                <a16:creationId xmlns:a16="http://schemas.microsoft.com/office/drawing/2014/main" id="{0B2E283C-9A7C-4144-8B61-C553F648A955}"/>
              </a:ext>
            </a:extLst>
          </p:cNvPr>
          <p:cNvGrpSpPr/>
          <p:nvPr/>
        </p:nvGrpSpPr>
        <p:grpSpPr>
          <a:xfrm>
            <a:off x="6516663" y="1403929"/>
            <a:ext cx="1998687" cy="2526803"/>
            <a:chOff x="6516663" y="1403929"/>
            <a:chExt cx="1998687" cy="2526803"/>
          </a:xfrm>
        </p:grpSpPr>
        <p:sp>
          <p:nvSpPr>
            <p:cNvPr id="11" name="Rectangle 10">
              <a:extLst>
                <a:ext uri="{FF2B5EF4-FFF2-40B4-BE49-F238E27FC236}">
                  <a16:creationId xmlns:a16="http://schemas.microsoft.com/office/drawing/2014/main" id="{0582C10B-2309-C642-94DC-05E063FD4C20}"/>
                </a:ext>
              </a:extLst>
            </p:cNvPr>
            <p:cNvSpPr/>
            <p:nvPr/>
          </p:nvSpPr>
          <p:spPr>
            <a:xfrm>
              <a:off x="6516663" y="2050629"/>
              <a:ext cx="1998687" cy="1880103"/>
            </a:xfrm>
            <a:prstGeom prst="rect">
              <a:avLst/>
            </a:prstGeom>
            <a:solidFill>
              <a:schemeClr val="accent1"/>
            </a:solidFill>
          </p:spPr>
          <p:txBody>
            <a:bodyPr wrap="square" lIns="144000" tIns="108000" rIns="144000" bIns="108000">
              <a:spAutoFit/>
            </a:bodyPr>
            <a:lstStyle/>
            <a:p>
              <a:r>
                <a:rPr lang="fr-CA" dirty="0"/>
                <a:t>élaborer des outils pratiques pour aider dans la conception d’une stratégie particulière</a:t>
              </a:r>
              <a:endParaRPr lang="en-CA" dirty="0"/>
            </a:p>
          </p:txBody>
        </p:sp>
        <p:sp>
          <p:nvSpPr>
            <p:cNvPr id="15" name="Content Placeholder 2">
              <a:extLst>
                <a:ext uri="{FF2B5EF4-FFF2-40B4-BE49-F238E27FC236}">
                  <a16:creationId xmlns:a16="http://schemas.microsoft.com/office/drawing/2014/main" id="{5BCB9DC5-3073-C94F-A411-B4DE1D431B1B}"/>
                </a:ext>
              </a:extLst>
            </p:cNvPr>
            <p:cNvSpPr txBox="1">
              <a:spLocks/>
            </p:cNvSpPr>
            <p:nvPr/>
          </p:nvSpPr>
          <p:spPr>
            <a:xfrm>
              <a:off x="6516664" y="1403929"/>
              <a:ext cx="1296691" cy="55418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CA" sz="4000" b="1" dirty="0">
                  <a:solidFill>
                    <a:schemeClr val="accent2"/>
                  </a:solidFill>
                </a:rPr>
                <a:t>4</a:t>
              </a:r>
            </a:p>
          </p:txBody>
        </p:sp>
      </p:grpSp>
    </p:spTree>
    <p:extLst>
      <p:ext uri="{BB962C8B-B14F-4D97-AF65-F5344CB8AC3E}">
        <p14:creationId xmlns:p14="http://schemas.microsoft.com/office/powerpoint/2010/main" val="40601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900" decel="100000" fill="hold"/>
                                        <p:tgtEl>
                                          <p:spTgt spid="1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35D038-9671-7F4D-B75C-CEE02CC50A1D}"/>
              </a:ext>
            </a:extLst>
          </p:cNvPr>
          <p:cNvSpPr>
            <a:spLocks noGrp="1"/>
          </p:cNvSpPr>
          <p:nvPr>
            <p:ph type="sldNum" sz="quarter" idx="12"/>
          </p:nvPr>
        </p:nvSpPr>
        <p:spPr/>
        <p:txBody>
          <a:bodyPr/>
          <a:lstStyle/>
          <a:p>
            <a:fld id="{C9F45B33-5457-BA4A-9C9B-A4A156057A75}" type="slidenum">
              <a:rPr lang="en-US" smtClean="0"/>
              <a:pPr/>
              <a:t>8</a:t>
            </a:fld>
            <a:endParaRPr lang="en-US" dirty="0"/>
          </a:p>
        </p:txBody>
      </p:sp>
      <p:pic>
        <p:nvPicPr>
          <p:cNvPr id="8" name="Picture 7">
            <a:extLst>
              <a:ext uri="{FF2B5EF4-FFF2-40B4-BE49-F238E27FC236}">
                <a16:creationId xmlns:a16="http://schemas.microsoft.com/office/drawing/2014/main" id="{7FCA8BB4-88E1-EB46-940F-DB52AFDDC67A}"/>
              </a:ext>
            </a:extLst>
          </p:cNvPr>
          <p:cNvPicPr>
            <a:picLocks noChangeAspect="1"/>
          </p:cNvPicPr>
          <p:nvPr/>
        </p:nvPicPr>
        <p:blipFill>
          <a:blip r:embed="rId2"/>
          <a:srcRect/>
          <a:stretch/>
        </p:blipFill>
        <p:spPr>
          <a:xfrm>
            <a:off x="628650" y="397566"/>
            <a:ext cx="7812706" cy="4423861"/>
          </a:xfrm>
          <a:prstGeom prst="rect">
            <a:avLst/>
          </a:prstGeom>
        </p:spPr>
      </p:pic>
    </p:spTree>
    <p:extLst>
      <p:ext uri="{BB962C8B-B14F-4D97-AF65-F5344CB8AC3E}">
        <p14:creationId xmlns:p14="http://schemas.microsoft.com/office/powerpoint/2010/main" val="23812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AFE2-ED55-354F-9129-CA0BFC5FE860}"/>
              </a:ext>
            </a:extLst>
          </p:cNvPr>
          <p:cNvSpPr>
            <a:spLocks noGrp="1"/>
          </p:cNvSpPr>
          <p:nvPr>
            <p:ph type="title"/>
          </p:nvPr>
        </p:nvSpPr>
        <p:spPr/>
        <p:txBody>
          <a:bodyPr/>
          <a:lstStyle/>
          <a:p>
            <a:r>
              <a:rPr lang="fr-CA" dirty="0">
                <a:solidFill>
                  <a:schemeClr val="bg1"/>
                </a:solidFill>
              </a:rPr>
              <a:t>Une approche </a:t>
            </a:r>
            <a:r>
              <a:rPr lang="fr-CA" dirty="0" err="1">
                <a:solidFill>
                  <a:schemeClr val="bg1"/>
                </a:solidFill>
              </a:rPr>
              <a:t>pancommunautaire</a:t>
            </a:r>
            <a:endParaRPr lang="en-CA" dirty="0">
              <a:solidFill>
                <a:schemeClr val="bg1"/>
              </a:solidFill>
            </a:endParaRPr>
          </a:p>
        </p:txBody>
      </p:sp>
      <p:sp>
        <p:nvSpPr>
          <p:cNvPr id="3" name="Content Placeholder 2">
            <a:extLst>
              <a:ext uri="{FF2B5EF4-FFF2-40B4-BE49-F238E27FC236}">
                <a16:creationId xmlns:a16="http://schemas.microsoft.com/office/drawing/2014/main" id="{36B7E8A5-1547-EB4F-82D5-8237576AB16C}"/>
              </a:ext>
            </a:extLst>
          </p:cNvPr>
          <p:cNvSpPr>
            <a:spLocks noGrp="1"/>
          </p:cNvSpPr>
          <p:nvPr>
            <p:ph idx="1"/>
          </p:nvPr>
        </p:nvSpPr>
        <p:spPr>
          <a:xfrm>
            <a:off x="628650" y="1268016"/>
            <a:ext cx="8118186" cy="2159072"/>
          </a:xfrm>
        </p:spPr>
        <p:txBody>
          <a:bodyPr/>
          <a:lstStyle/>
          <a:p>
            <a:r>
              <a:rPr lang="fr-CA" sz="1900" dirty="0">
                <a:solidFill>
                  <a:schemeClr val="bg1"/>
                </a:solidFill>
              </a:rPr>
              <a:t>Nous adoptons une approche </a:t>
            </a:r>
            <a:r>
              <a:rPr lang="fr-CA" sz="1900" dirty="0" err="1">
                <a:solidFill>
                  <a:schemeClr val="bg1"/>
                </a:solidFill>
              </a:rPr>
              <a:t>pancommunautaire</a:t>
            </a:r>
            <a:r>
              <a:rPr lang="fr-CA" sz="1900" dirty="0">
                <a:solidFill>
                  <a:schemeClr val="bg1"/>
                </a:solidFill>
              </a:rPr>
              <a:t> à l’égard de la conception d’une économie inclusive. Ce qui exige un leadership fort et un engagement multipartite dans un vaste champ d’activités.</a:t>
            </a:r>
            <a:endParaRPr lang="en-CA" sz="1900" dirty="0">
              <a:solidFill>
                <a:schemeClr val="bg1"/>
              </a:solidFill>
            </a:endParaRPr>
          </a:p>
          <a:p>
            <a:r>
              <a:rPr lang="fr-CA" sz="1900" dirty="0">
                <a:solidFill>
                  <a:schemeClr val="bg1"/>
                </a:solidFill>
              </a:rPr>
              <a:t>Il faut que l’ensemble de la communauté s’implique dans un processus de planification qui est ouvert et inclusif et qui met en valeur la santé et le bien-être à long terme de tous les résidents.</a:t>
            </a:r>
            <a:endParaRPr lang="en-CA" sz="1900" dirty="0">
              <a:solidFill>
                <a:schemeClr val="bg1"/>
              </a:solidFill>
            </a:endParaRPr>
          </a:p>
        </p:txBody>
      </p:sp>
      <p:sp>
        <p:nvSpPr>
          <p:cNvPr id="5" name="Slide Number Placeholder 4">
            <a:extLst>
              <a:ext uri="{FF2B5EF4-FFF2-40B4-BE49-F238E27FC236}">
                <a16:creationId xmlns:a16="http://schemas.microsoft.com/office/drawing/2014/main" id="{1135D038-9671-7F4D-B75C-CEE02CC50A1D}"/>
              </a:ext>
            </a:extLst>
          </p:cNvPr>
          <p:cNvSpPr>
            <a:spLocks noGrp="1"/>
          </p:cNvSpPr>
          <p:nvPr>
            <p:ph type="sldNum" sz="quarter" idx="12"/>
          </p:nvPr>
        </p:nvSpPr>
        <p:spPr/>
        <p:txBody>
          <a:bodyPr/>
          <a:lstStyle/>
          <a:p>
            <a:fld id="{C9F45B33-5457-BA4A-9C9B-A4A156057A75}" type="slidenum">
              <a:rPr lang="en-US" smtClean="0">
                <a:solidFill>
                  <a:schemeClr val="accent3"/>
                </a:solidFill>
              </a:rPr>
              <a:pPr/>
              <a:t>9</a:t>
            </a:fld>
            <a:endParaRPr lang="en-US" dirty="0">
              <a:solidFill>
                <a:schemeClr val="accent3"/>
              </a:solidFill>
            </a:endParaRPr>
          </a:p>
        </p:txBody>
      </p:sp>
      <p:pic>
        <p:nvPicPr>
          <p:cNvPr id="6" name="Picture 5" descr="A group of people sitting at a table&#10;&#10;Description automatically generated">
            <a:extLst>
              <a:ext uri="{FF2B5EF4-FFF2-40B4-BE49-F238E27FC236}">
                <a16:creationId xmlns:a16="http://schemas.microsoft.com/office/drawing/2014/main" id="{278A2B0B-B47C-374A-B028-0C156CF034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3328" y="3339206"/>
            <a:ext cx="5537200" cy="1988836"/>
          </a:xfrm>
          <a:prstGeom prst="rect">
            <a:avLst/>
          </a:prstGeom>
        </p:spPr>
      </p:pic>
    </p:spTree>
    <p:extLst>
      <p:ext uri="{BB962C8B-B14F-4D97-AF65-F5344CB8AC3E}">
        <p14:creationId xmlns:p14="http://schemas.microsoft.com/office/powerpoint/2010/main" val="1095833426"/>
      </p:ext>
    </p:extLst>
  </p:cSld>
  <p:clrMapOvr>
    <a:masterClrMapping/>
  </p:clrMapOvr>
</p:sld>
</file>

<file path=ppt/theme/theme1.xml><?xml version="1.0" encoding="utf-8"?>
<a:theme xmlns:a="http://schemas.openxmlformats.org/drawingml/2006/main" name="Office Theme">
  <a:themeElements>
    <a:clrScheme name="Custom 11">
      <a:dk1>
        <a:srgbClr val="000000"/>
      </a:dk1>
      <a:lt1>
        <a:srgbClr val="FFFFFF"/>
      </a:lt1>
      <a:dk2>
        <a:srgbClr val="44546A"/>
      </a:dk2>
      <a:lt2>
        <a:srgbClr val="E7E6E6"/>
      </a:lt2>
      <a:accent1>
        <a:srgbClr val="FFFF41"/>
      </a:accent1>
      <a:accent2>
        <a:srgbClr val="20BDC5"/>
      </a:accent2>
      <a:accent3>
        <a:srgbClr val="FFFFFF"/>
      </a:accent3>
      <a:accent4>
        <a:srgbClr val="FFFFFF"/>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658</Words>
  <Application>Microsoft Macintosh PowerPoint</Application>
  <PresentationFormat>On-screen Show (16:9)</PresentationFormat>
  <Paragraphs>59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Office Theme</vt:lpstr>
      <vt:lpstr>PowerPoint Presentation</vt:lpstr>
      <vt:lpstr>La présentation d’aujourd’hui</vt:lpstr>
      <vt:lpstr>Le défi démographique</vt:lpstr>
      <vt:lpstr>Comment les immigrants peuvent stimuler l’économie</vt:lpstr>
      <vt:lpstr>À travers ce qu’ils y apportent d’idées, de perspectives et de connaissances, les immigrants ont un effet bénéfique et transformant sur le tissu social, culturel et économique de la vie communautaire.</vt:lpstr>
      <vt:lpstr>À propos du projet Avenirs Immigrants et son Cadre</vt:lpstr>
      <vt:lpstr>PowerPoint Presentation</vt:lpstr>
      <vt:lpstr>PowerPoint Presentation</vt:lpstr>
      <vt:lpstr>Une approche pancommunautaire</vt:lpstr>
      <vt:lpstr>Les intervenants communautaires  et les actifs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Stam</dc:creator>
  <cp:lastModifiedBy>Elaine Stam</cp:lastModifiedBy>
  <cp:revision>31</cp:revision>
  <dcterms:created xsi:type="dcterms:W3CDTF">2020-06-07T16:10:18Z</dcterms:created>
  <dcterms:modified xsi:type="dcterms:W3CDTF">2020-07-08T18:43:36Z</dcterms:modified>
</cp:coreProperties>
</file>